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Lst>
  <p:notesMasterIdLst>
    <p:notesMasterId r:id="rId48"/>
  </p:notesMasterIdLst>
  <p:sldIdLst>
    <p:sldId id="256" r:id="rId2"/>
    <p:sldId id="257" r:id="rId3"/>
    <p:sldId id="258" r:id="rId4"/>
    <p:sldId id="259" r:id="rId5"/>
    <p:sldId id="262" r:id="rId6"/>
    <p:sldId id="267" r:id="rId7"/>
    <p:sldId id="265" r:id="rId8"/>
    <p:sldId id="266" r:id="rId9"/>
    <p:sldId id="260" r:id="rId10"/>
    <p:sldId id="270" r:id="rId11"/>
    <p:sldId id="279" r:id="rId12"/>
    <p:sldId id="276" r:id="rId13"/>
    <p:sldId id="282" r:id="rId14"/>
    <p:sldId id="280" r:id="rId15"/>
    <p:sldId id="277" r:id="rId16"/>
    <p:sldId id="281" r:id="rId17"/>
    <p:sldId id="283" r:id="rId18"/>
    <p:sldId id="301" r:id="rId19"/>
    <p:sldId id="263" r:id="rId20"/>
    <p:sldId id="268" r:id="rId21"/>
    <p:sldId id="273" r:id="rId22"/>
    <p:sldId id="274" r:id="rId23"/>
    <p:sldId id="275" r:id="rId24"/>
    <p:sldId id="261" r:id="rId25"/>
    <p:sldId id="271" r:id="rId26"/>
    <p:sldId id="286" r:id="rId27"/>
    <p:sldId id="287" r:id="rId28"/>
    <p:sldId id="288" r:id="rId29"/>
    <p:sldId id="278" r:id="rId30"/>
    <p:sldId id="291" r:id="rId31"/>
    <p:sldId id="272" r:id="rId32"/>
    <p:sldId id="299" r:id="rId33"/>
    <p:sldId id="298" r:id="rId34"/>
    <p:sldId id="297" r:id="rId35"/>
    <p:sldId id="295" r:id="rId36"/>
    <p:sldId id="300" r:id="rId37"/>
    <p:sldId id="294" r:id="rId38"/>
    <p:sldId id="296" r:id="rId39"/>
    <p:sldId id="269" r:id="rId40"/>
    <p:sldId id="264" r:id="rId41"/>
    <p:sldId id="302" r:id="rId42"/>
    <p:sldId id="285" r:id="rId43"/>
    <p:sldId id="289" r:id="rId44"/>
    <p:sldId id="303" r:id="rId45"/>
    <p:sldId id="304" r:id="rId46"/>
    <p:sldId id="290"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3" autoAdjust="0"/>
    <p:restoredTop sz="79859" autoAdjust="0"/>
  </p:normalViewPr>
  <p:slideViewPr>
    <p:cSldViewPr snapToGrid="0">
      <p:cViewPr varScale="1">
        <p:scale>
          <a:sx n="104" d="100"/>
          <a:sy n="104" d="100"/>
        </p:scale>
        <p:origin x="162" y="10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7" d="100"/>
          <a:sy n="87" d="100"/>
        </p:scale>
        <p:origin x="3840"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598811-F9FF-456E-91D8-89B5000F798A}" type="datetimeFigureOut">
              <a:rPr lang="en-GB" smtClean="0"/>
              <a:t>23/04/2018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98CE80-13C9-4C71-8A86-048046C6B90B}" type="slidenum">
              <a:rPr lang="en-GB" smtClean="0"/>
              <a:t>‹#›</a:t>
            </a:fld>
            <a:endParaRPr lang="en-GB"/>
          </a:p>
        </p:txBody>
      </p:sp>
    </p:spTree>
    <p:extLst>
      <p:ext uri="{BB962C8B-B14F-4D97-AF65-F5344CB8AC3E}">
        <p14:creationId xmlns:p14="http://schemas.microsoft.com/office/powerpoint/2010/main" val="30235860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Hello</a:t>
            </a:r>
          </a:p>
          <a:p>
            <a:endParaRPr lang="en-GB" dirty="0"/>
          </a:p>
          <a:p>
            <a:r>
              <a:rPr lang="en-GB" dirty="0"/>
              <a:t>Thank you for attending. First to introduce myself, my name in Nick Dodd and a developer</a:t>
            </a:r>
            <a:r>
              <a:rPr lang="en-GB" baseline="0" dirty="0"/>
              <a:t> in the </a:t>
            </a:r>
            <a:r>
              <a:rPr lang="en-GB" b="1" baseline="0" dirty="0" err="1"/>
              <a:t>tridium</a:t>
            </a:r>
            <a:r>
              <a:rPr lang="en-GB" b="1" baseline="0" dirty="0"/>
              <a:t> </a:t>
            </a:r>
            <a:r>
              <a:rPr lang="en-GB" b="1" baseline="0" dirty="0" err="1"/>
              <a:t>emea</a:t>
            </a:r>
            <a:r>
              <a:rPr lang="en-GB" b="1" baseline="0" dirty="0"/>
              <a:t> team</a:t>
            </a:r>
            <a:r>
              <a:rPr lang="en-GB" dirty="0"/>
              <a:t>. Prior to Tridium and the</a:t>
            </a:r>
            <a:r>
              <a:rPr lang="en-GB" baseline="0" dirty="0"/>
              <a:t> IOT world </a:t>
            </a:r>
            <a:r>
              <a:rPr lang="en-GB" dirty="0"/>
              <a:t>I spent 10 years practising my Java skills in various other industries such as</a:t>
            </a:r>
            <a:r>
              <a:rPr lang="en-GB" baseline="0" dirty="0"/>
              <a:t> </a:t>
            </a:r>
            <a:r>
              <a:rPr lang="en-GB" b="1" baseline="0" dirty="0" err="1"/>
              <a:t>Oil&amp;Gas</a:t>
            </a:r>
            <a:r>
              <a:rPr lang="en-GB" b="1" baseline="0" dirty="0"/>
              <a:t> and online Bingo</a:t>
            </a:r>
            <a:r>
              <a:rPr lang="en-GB" dirty="0"/>
              <a:t>. We</a:t>
            </a:r>
            <a:r>
              <a:rPr lang="en-GB" baseline="0" dirty="0"/>
              <a:t> will talk quite a bit about </a:t>
            </a:r>
            <a:r>
              <a:rPr lang="en-GB" b="1" baseline="0" dirty="0"/>
              <a:t>scaling technologies in this session, which is apt </a:t>
            </a:r>
            <a:r>
              <a:rPr lang="en-GB" baseline="0" dirty="0"/>
              <a:t>because at the Tridium </a:t>
            </a:r>
            <a:r>
              <a:rPr lang="en-GB" baseline="0" dirty="0" err="1"/>
              <a:t>Emea</a:t>
            </a:r>
            <a:r>
              <a:rPr lang="en-GB" baseline="0" dirty="0"/>
              <a:t> office we provide</a:t>
            </a:r>
            <a:r>
              <a:rPr lang="en-GB" dirty="0"/>
              <a:t> </a:t>
            </a:r>
            <a:r>
              <a:rPr lang="en-GB" dirty="0" err="1"/>
              <a:t>tridium</a:t>
            </a:r>
            <a:r>
              <a:rPr lang="en-GB" dirty="0"/>
              <a:t> sales and support to </a:t>
            </a:r>
            <a:r>
              <a:rPr lang="en-GB" dirty="0" err="1"/>
              <a:t>nealy</a:t>
            </a:r>
            <a:r>
              <a:rPr lang="en-GB" dirty="0"/>
              <a:t> 1/3 or the worlds population or 2.2 Billion potential customers from a quiet Barn in the English countryside.</a:t>
            </a:r>
            <a:r>
              <a:rPr lang="en-GB" baseline="0" dirty="0"/>
              <a:t> That is what I call scaling.</a:t>
            </a:r>
            <a:endParaRPr lang="en-GB" dirty="0"/>
          </a:p>
        </p:txBody>
      </p:sp>
      <p:sp>
        <p:nvSpPr>
          <p:cNvPr id="4" name="Slide Number Placeholder 3"/>
          <p:cNvSpPr>
            <a:spLocks noGrp="1"/>
          </p:cNvSpPr>
          <p:nvPr>
            <p:ph type="sldNum" sz="quarter" idx="10"/>
          </p:nvPr>
        </p:nvSpPr>
        <p:spPr/>
        <p:txBody>
          <a:bodyPr/>
          <a:lstStyle/>
          <a:p>
            <a:fld id="{F798CE80-13C9-4C71-8A86-048046C6B90B}" type="slidenum">
              <a:rPr lang="en-GB" smtClean="0"/>
              <a:t>3</a:t>
            </a:fld>
            <a:endParaRPr lang="en-GB"/>
          </a:p>
        </p:txBody>
      </p:sp>
    </p:spTree>
    <p:extLst>
      <p:ext uri="{BB962C8B-B14F-4D97-AF65-F5344CB8AC3E}">
        <p14:creationId xmlns:p14="http://schemas.microsoft.com/office/powerpoint/2010/main" val="38615447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a:t>
            </a:r>
            <a:r>
              <a:rPr lang="en-GB" b="1" dirty="0"/>
              <a:t>mentioned</a:t>
            </a:r>
            <a:r>
              <a:rPr lang="en-GB" b="1" baseline="0" dirty="0"/>
              <a:t> earlier </a:t>
            </a:r>
            <a:r>
              <a:rPr lang="en-GB" baseline="0" dirty="0"/>
              <a:t>that IOT protocols are </a:t>
            </a:r>
            <a:r>
              <a:rPr lang="en-GB" b="1" baseline="0" dirty="0"/>
              <a:t>self recovering and steadfast. </a:t>
            </a:r>
          </a:p>
          <a:p>
            <a:r>
              <a:rPr lang="en-GB" b="0" baseline="0" dirty="0"/>
              <a:t>We will briefly look at how </a:t>
            </a:r>
            <a:r>
              <a:rPr lang="en-GB" b="0" baseline="0" dirty="0" err="1"/>
              <a:t>mqtt</a:t>
            </a:r>
            <a:r>
              <a:rPr lang="en-GB" b="0" baseline="0" dirty="0"/>
              <a:t> implements this.</a:t>
            </a:r>
          </a:p>
          <a:p>
            <a:endParaRPr lang="en-GB" b="1" baseline="0" dirty="0"/>
          </a:p>
          <a:p>
            <a:r>
              <a:rPr lang="en-GB" dirty="0"/>
              <a:t>MQTT gives</a:t>
            </a:r>
            <a:r>
              <a:rPr lang="en-GB" baseline="0" dirty="0"/>
              <a:t> you the </a:t>
            </a:r>
            <a:r>
              <a:rPr lang="en-GB" dirty="0"/>
              <a:t>ability to configure</a:t>
            </a:r>
            <a:r>
              <a:rPr lang="en-GB" baseline="0" dirty="0"/>
              <a:t> a quality of service level on a connection between client and broker</a:t>
            </a:r>
          </a:p>
          <a:p>
            <a:r>
              <a:rPr lang="en-GB" dirty="0"/>
              <a:t>Level</a:t>
            </a:r>
            <a:r>
              <a:rPr lang="en-GB" baseline="0" dirty="0"/>
              <a:t> 0 is also known as </a:t>
            </a:r>
            <a:r>
              <a:rPr lang="en-GB" b="1" baseline="0" dirty="0"/>
              <a:t>fire and forget </a:t>
            </a:r>
            <a:r>
              <a:rPr lang="en-GB" b="0" baseline="0" dirty="0"/>
              <a:t>which means we will try at most once to deliver a message and whether it arrives or not…..</a:t>
            </a:r>
            <a:r>
              <a:rPr lang="en-GB" b="1" baseline="0" dirty="0"/>
              <a:t>well life goes on…</a:t>
            </a:r>
            <a:endParaRPr lang="en-GB" b="0" baseline="0" dirty="0"/>
          </a:p>
          <a:p>
            <a:r>
              <a:rPr lang="en-GB" b="0" baseline="0" dirty="0"/>
              <a:t>This is where some protocols </a:t>
            </a:r>
            <a:r>
              <a:rPr lang="en-GB" b="1" baseline="0" dirty="0"/>
              <a:t>draw the line</a:t>
            </a:r>
            <a:r>
              <a:rPr lang="en-GB" b="0" baseline="0" dirty="0"/>
              <a:t>.</a:t>
            </a:r>
          </a:p>
          <a:p>
            <a:r>
              <a:rPr lang="en-GB" b="0" baseline="0" dirty="0"/>
              <a:t>MQTT also lets us say that we want our message to definitely arrive at least once, it </a:t>
            </a:r>
            <a:r>
              <a:rPr lang="en-GB" b="1" baseline="0" dirty="0"/>
              <a:t>might be late </a:t>
            </a:r>
            <a:r>
              <a:rPr lang="en-GB" b="0" baseline="0" dirty="0"/>
              <a:t>but it will get there once, or even more precisely – exactly once – </a:t>
            </a:r>
            <a:r>
              <a:rPr lang="en-GB" b="1" baseline="0" dirty="0"/>
              <a:t>no duplicates</a:t>
            </a:r>
            <a:r>
              <a:rPr lang="en-GB" b="0" baseline="0" dirty="0"/>
              <a:t>.</a:t>
            </a:r>
          </a:p>
          <a:p>
            <a:endParaRPr lang="en-GB" b="0" baseline="0" dirty="0"/>
          </a:p>
          <a:p>
            <a:r>
              <a:rPr lang="en-US" sz="1200" b="0" i="0" kern="1200" dirty="0">
                <a:solidFill>
                  <a:schemeClr val="tx1"/>
                </a:solidFill>
                <a:effectLst/>
                <a:latin typeface="+mn-lt"/>
                <a:ea typeface="+mn-ea"/>
                <a:cs typeface="+mn-cs"/>
              </a:rPr>
              <a:t>There is also an optional</a:t>
            </a:r>
            <a:r>
              <a:rPr lang="en-US" sz="1200" b="0" i="0" kern="1200" baseline="0" dirty="0">
                <a:solidFill>
                  <a:schemeClr val="tx1"/>
                </a:solidFill>
                <a:effectLst/>
                <a:latin typeface="+mn-lt"/>
                <a:ea typeface="+mn-ea"/>
                <a:cs typeface="+mn-cs"/>
              </a:rPr>
              <a:t> feature called </a:t>
            </a:r>
            <a:r>
              <a:rPr lang="en-US" sz="1200" b="1" i="0" kern="1200" baseline="0" dirty="0">
                <a:solidFill>
                  <a:schemeClr val="tx1"/>
                </a:solidFill>
                <a:effectLst/>
                <a:latin typeface="+mn-lt"/>
                <a:ea typeface="+mn-ea"/>
                <a:cs typeface="+mn-cs"/>
              </a:rPr>
              <a:t>Persistent Sessions</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All messages sent with </a:t>
            </a:r>
            <a:r>
              <a:rPr lang="en-US" sz="1200" b="1" i="0" kern="1200" dirty="0" err="1">
                <a:solidFill>
                  <a:schemeClr val="tx1"/>
                </a:solidFill>
                <a:effectLst/>
                <a:latin typeface="+mn-lt"/>
                <a:ea typeface="+mn-ea"/>
                <a:cs typeface="+mn-cs"/>
              </a:rPr>
              <a:t>QoS</a:t>
            </a:r>
            <a:r>
              <a:rPr lang="en-US" sz="1200" b="1" i="0" kern="1200" dirty="0">
                <a:solidFill>
                  <a:schemeClr val="tx1"/>
                </a:solidFill>
                <a:effectLst/>
                <a:latin typeface="+mn-lt"/>
                <a:ea typeface="+mn-ea"/>
                <a:cs typeface="+mn-cs"/>
              </a:rPr>
              <a:t> 1 and 2 </a:t>
            </a:r>
            <a:r>
              <a:rPr lang="en-US" sz="1200" b="0" i="0" kern="1200" dirty="0">
                <a:solidFill>
                  <a:schemeClr val="tx1"/>
                </a:solidFill>
                <a:effectLst/>
                <a:latin typeface="+mn-lt"/>
                <a:ea typeface="+mn-ea"/>
                <a:cs typeface="+mn-cs"/>
              </a:rPr>
              <a:t>will also optionally be </a:t>
            </a:r>
            <a:r>
              <a:rPr lang="en-US" sz="1200" b="1" i="0" kern="1200" dirty="0">
                <a:solidFill>
                  <a:schemeClr val="tx1"/>
                </a:solidFill>
                <a:effectLst/>
                <a:latin typeface="+mn-lt"/>
                <a:ea typeface="+mn-ea"/>
                <a:cs typeface="+mn-cs"/>
              </a:rPr>
              <a:t>queued</a:t>
            </a:r>
            <a:r>
              <a:rPr lang="en-US" sz="1200" b="0" i="0" kern="1200" dirty="0">
                <a:solidFill>
                  <a:schemeClr val="tx1"/>
                </a:solidFill>
                <a:effectLst/>
                <a:latin typeface="+mn-lt"/>
                <a:ea typeface="+mn-ea"/>
                <a:cs typeface="+mn-cs"/>
              </a:rPr>
              <a:t> for offline clients, until they are available again.</a:t>
            </a:r>
          </a:p>
          <a:p>
            <a:r>
              <a:rPr lang="en-US" sz="1200" b="0" i="0" kern="1200" baseline="0" dirty="0">
                <a:solidFill>
                  <a:schemeClr val="tx1"/>
                </a:solidFill>
                <a:effectLst/>
                <a:latin typeface="+mn-lt"/>
                <a:ea typeface="+mn-ea"/>
                <a:cs typeface="+mn-cs"/>
              </a:rPr>
              <a:t>So lets say our </a:t>
            </a:r>
            <a:r>
              <a:rPr lang="en-US" sz="1200" b="0" i="0" kern="1200" baseline="0" dirty="0" err="1">
                <a:solidFill>
                  <a:schemeClr val="tx1"/>
                </a:solidFill>
                <a:effectLst/>
                <a:latin typeface="+mn-lt"/>
                <a:ea typeface="+mn-ea"/>
                <a:cs typeface="+mn-cs"/>
              </a:rPr>
              <a:t>jace</a:t>
            </a:r>
            <a:r>
              <a:rPr lang="en-US" sz="1200" b="0" i="0" kern="1200" baseline="0" dirty="0">
                <a:solidFill>
                  <a:schemeClr val="tx1"/>
                </a:solidFill>
                <a:effectLst/>
                <a:latin typeface="+mn-lt"/>
                <a:ea typeface="+mn-ea"/>
                <a:cs typeface="+mn-cs"/>
              </a:rPr>
              <a:t> is receiving </a:t>
            </a:r>
            <a:r>
              <a:rPr lang="en-US" sz="1200" b="1" i="0" kern="1200" baseline="0" dirty="0">
                <a:solidFill>
                  <a:schemeClr val="tx1"/>
                </a:solidFill>
                <a:effectLst/>
                <a:latin typeface="+mn-lt"/>
                <a:ea typeface="+mn-ea"/>
                <a:cs typeface="+mn-cs"/>
              </a:rPr>
              <a:t>regular</a:t>
            </a:r>
            <a:r>
              <a:rPr lang="en-US" sz="1200" b="0" i="0" kern="1200" baseline="0" dirty="0">
                <a:solidFill>
                  <a:schemeClr val="tx1"/>
                </a:solidFill>
                <a:effectLst/>
                <a:latin typeface="+mn-lt"/>
                <a:ea typeface="+mn-ea"/>
                <a:cs typeface="+mn-cs"/>
              </a:rPr>
              <a:t> room temperatures via our broker but it set the </a:t>
            </a:r>
            <a:r>
              <a:rPr lang="en-US" sz="1200" b="1" i="0" kern="1200" baseline="0" dirty="0" err="1">
                <a:solidFill>
                  <a:schemeClr val="tx1"/>
                </a:solidFill>
                <a:effectLst/>
                <a:latin typeface="+mn-lt"/>
                <a:ea typeface="+mn-ea"/>
                <a:cs typeface="+mn-cs"/>
              </a:rPr>
              <a:t>cleanSession</a:t>
            </a:r>
            <a:r>
              <a:rPr lang="en-US" sz="1200" b="0" i="0" kern="1200" baseline="0" dirty="0">
                <a:solidFill>
                  <a:schemeClr val="tx1"/>
                </a:solidFill>
                <a:effectLst/>
                <a:latin typeface="+mn-lt"/>
                <a:ea typeface="+mn-ea"/>
                <a:cs typeface="+mn-cs"/>
              </a:rPr>
              <a:t> flag when it connected.</a:t>
            </a:r>
          </a:p>
          <a:p>
            <a:r>
              <a:rPr lang="en-US" sz="1200" b="0" i="0" kern="1200" baseline="0" dirty="0">
                <a:solidFill>
                  <a:schemeClr val="tx1"/>
                </a:solidFill>
                <a:effectLst/>
                <a:latin typeface="+mn-lt"/>
                <a:ea typeface="+mn-ea"/>
                <a:cs typeface="+mn-cs"/>
              </a:rPr>
              <a:t>Then somebody at IT draws attention to a certain lack of procedure and </a:t>
            </a:r>
            <a:r>
              <a:rPr lang="en-US" sz="1200" b="1" i="0" kern="1200" baseline="0" dirty="0">
                <a:solidFill>
                  <a:schemeClr val="tx1"/>
                </a:solidFill>
                <a:effectLst/>
                <a:latin typeface="+mn-lt"/>
                <a:ea typeface="+mn-ea"/>
                <a:cs typeface="+mn-cs"/>
              </a:rPr>
              <a:t>unplugs the internet.</a:t>
            </a:r>
          </a:p>
          <a:p>
            <a:r>
              <a:rPr lang="en-US" sz="1200" b="0" i="0" kern="1200" baseline="0" dirty="0">
                <a:solidFill>
                  <a:schemeClr val="tx1"/>
                </a:solidFill>
                <a:effectLst/>
                <a:latin typeface="+mn-lt"/>
                <a:ea typeface="+mn-ea"/>
                <a:cs typeface="+mn-cs"/>
              </a:rPr>
              <a:t>Now are messages are queued up in the broker and </a:t>
            </a:r>
            <a:r>
              <a:rPr lang="en-US" sz="1200" b="1" i="0" kern="1200" baseline="0" dirty="0">
                <a:solidFill>
                  <a:schemeClr val="tx1"/>
                </a:solidFill>
                <a:effectLst/>
                <a:latin typeface="+mn-lt"/>
                <a:ea typeface="+mn-ea"/>
                <a:cs typeface="+mn-cs"/>
              </a:rPr>
              <a:t>delivered in order </a:t>
            </a:r>
            <a:r>
              <a:rPr lang="en-US" sz="1200" b="0" i="0" kern="1200" baseline="0" dirty="0">
                <a:solidFill>
                  <a:schemeClr val="tx1"/>
                </a:solidFill>
                <a:effectLst/>
                <a:latin typeface="+mn-lt"/>
                <a:ea typeface="+mn-ea"/>
                <a:cs typeface="+mn-cs"/>
              </a:rPr>
              <a:t>once we are back online.</a:t>
            </a:r>
          </a:p>
          <a:p>
            <a:endParaRPr lang="en-GB" dirty="0"/>
          </a:p>
        </p:txBody>
      </p:sp>
      <p:sp>
        <p:nvSpPr>
          <p:cNvPr id="4" name="Slide Number Placeholder 3"/>
          <p:cNvSpPr>
            <a:spLocks noGrp="1"/>
          </p:cNvSpPr>
          <p:nvPr>
            <p:ph type="sldNum" sz="quarter" idx="10"/>
          </p:nvPr>
        </p:nvSpPr>
        <p:spPr/>
        <p:txBody>
          <a:bodyPr/>
          <a:lstStyle/>
          <a:p>
            <a:fld id="{F798CE80-13C9-4C71-8A86-048046C6B90B}" type="slidenum">
              <a:rPr lang="en-GB" smtClean="0"/>
              <a:t>12</a:t>
            </a:fld>
            <a:endParaRPr lang="en-GB"/>
          </a:p>
        </p:txBody>
      </p:sp>
    </p:spTree>
    <p:extLst>
      <p:ext uri="{BB962C8B-B14F-4D97-AF65-F5344CB8AC3E}">
        <p14:creationId xmlns:p14="http://schemas.microsoft.com/office/powerpoint/2010/main" val="11826513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Additionally</a:t>
            </a:r>
            <a:r>
              <a:rPr lang="en-GB" baseline="0" dirty="0"/>
              <a:t> the </a:t>
            </a:r>
            <a:r>
              <a:rPr lang="en-GB" baseline="0" dirty="0" err="1"/>
              <a:t>mqtt</a:t>
            </a:r>
            <a:r>
              <a:rPr lang="en-GB" baseline="0" dirty="0"/>
              <a:t> protocol allows the concept of a retained message</a:t>
            </a:r>
          </a:p>
          <a:p>
            <a:endParaRPr lang="en-GB" baseline="0" dirty="0"/>
          </a:p>
          <a:p>
            <a:r>
              <a:rPr lang="en-GB" b="1" baseline="0" dirty="0"/>
              <a:t>Each topic </a:t>
            </a:r>
            <a:r>
              <a:rPr lang="en-GB" b="0" baseline="0" dirty="0"/>
              <a:t>has the ability to store a retained message and </a:t>
            </a:r>
            <a:r>
              <a:rPr lang="en-GB" b="0" baseline="0" dirty="0" err="1"/>
              <a:t>qos</a:t>
            </a:r>
            <a:r>
              <a:rPr lang="en-GB" b="0" baseline="0" dirty="0"/>
              <a:t> value.</a:t>
            </a:r>
          </a:p>
          <a:p>
            <a:r>
              <a:rPr lang="en-GB" baseline="0" dirty="0"/>
              <a:t>This is </a:t>
            </a:r>
            <a:r>
              <a:rPr lang="en-GB" b="1" baseline="0" dirty="0"/>
              <a:t>no different </a:t>
            </a:r>
            <a:r>
              <a:rPr lang="en-GB" baseline="0" dirty="0"/>
              <a:t>from any other message apart for the retained flag set to true</a:t>
            </a:r>
          </a:p>
          <a:p>
            <a:r>
              <a:rPr lang="en-GB" baseline="0" dirty="0"/>
              <a:t>Whenever a </a:t>
            </a:r>
            <a:r>
              <a:rPr lang="en-GB" b="1" baseline="0" dirty="0"/>
              <a:t>new client subscribes </a:t>
            </a:r>
            <a:r>
              <a:rPr lang="en-GB" baseline="0" dirty="0"/>
              <a:t>to that topic it receives the last retained message for the topic. This lets you be </a:t>
            </a:r>
            <a:r>
              <a:rPr lang="en-GB" b="1" baseline="0" dirty="0"/>
              <a:t>defensive</a:t>
            </a:r>
            <a:r>
              <a:rPr lang="en-GB" baseline="0" dirty="0"/>
              <a:t> in the case of network issues.</a:t>
            </a:r>
          </a:p>
          <a:p>
            <a:r>
              <a:rPr lang="en-GB" baseline="0" dirty="0"/>
              <a:t>An example is our </a:t>
            </a:r>
            <a:r>
              <a:rPr lang="en-GB" baseline="0" dirty="0" err="1"/>
              <a:t>jace</a:t>
            </a:r>
            <a:r>
              <a:rPr lang="en-GB" baseline="0" dirty="0"/>
              <a:t> is pushing temperature values to the broker, there are no subscribers so these messages are just being </a:t>
            </a:r>
            <a:r>
              <a:rPr lang="en-GB" b="1" baseline="0" dirty="0"/>
              <a:t>ignored</a:t>
            </a:r>
            <a:r>
              <a:rPr lang="en-GB" baseline="0" dirty="0"/>
              <a:t>. </a:t>
            </a:r>
          </a:p>
          <a:p>
            <a:r>
              <a:rPr lang="en-GB" baseline="0" dirty="0"/>
              <a:t>However when it comes to occupancy data – we have decided it is very important certain actions do not happen when people are in the building. For example when we know the develops office is populated we do not turn off the coffee machines.</a:t>
            </a:r>
          </a:p>
          <a:p>
            <a:r>
              <a:rPr lang="en-GB" baseline="0" dirty="0"/>
              <a:t>So </a:t>
            </a:r>
            <a:r>
              <a:rPr lang="en-GB" b="1" baseline="0" dirty="0"/>
              <a:t>in case we lose internet – </a:t>
            </a:r>
            <a:r>
              <a:rPr lang="en-GB" b="0" baseline="0" dirty="0"/>
              <a:t>we always attach the retained flag to our occupancy message.</a:t>
            </a:r>
          </a:p>
          <a:p>
            <a:r>
              <a:rPr lang="en-GB" b="0" baseline="0" dirty="0"/>
              <a:t>Now when a new client comes online and subscribes, it will </a:t>
            </a:r>
            <a:r>
              <a:rPr lang="en-GB" b="1" baseline="0" dirty="0"/>
              <a:t>always know the last good value </a:t>
            </a:r>
          </a:p>
        </p:txBody>
      </p:sp>
      <p:sp>
        <p:nvSpPr>
          <p:cNvPr id="4" name="Slide Number Placeholder 3"/>
          <p:cNvSpPr>
            <a:spLocks noGrp="1"/>
          </p:cNvSpPr>
          <p:nvPr>
            <p:ph type="sldNum" sz="quarter" idx="10"/>
          </p:nvPr>
        </p:nvSpPr>
        <p:spPr/>
        <p:txBody>
          <a:bodyPr/>
          <a:lstStyle/>
          <a:p>
            <a:fld id="{F798CE80-13C9-4C71-8A86-048046C6B90B}" type="slidenum">
              <a:rPr lang="en-GB" smtClean="0"/>
              <a:t>13</a:t>
            </a:fld>
            <a:endParaRPr lang="en-GB"/>
          </a:p>
        </p:txBody>
      </p:sp>
    </p:spTree>
    <p:extLst>
      <p:ext uri="{BB962C8B-B14F-4D97-AF65-F5344CB8AC3E}">
        <p14:creationId xmlns:p14="http://schemas.microsoft.com/office/powerpoint/2010/main" val="31700466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MQTT</a:t>
            </a:r>
            <a:r>
              <a:rPr lang="en-GB" baseline="0" dirty="0"/>
              <a:t> also has the concept of a last will and testament, what on earth does this mean?</a:t>
            </a:r>
          </a:p>
          <a:p>
            <a:endParaRPr lang="en-GB" baseline="0" dirty="0"/>
          </a:p>
          <a:p>
            <a:r>
              <a:rPr lang="en-GB" baseline="0" dirty="0"/>
              <a:t>Sounds </a:t>
            </a:r>
            <a:r>
              <a:rPr lang="en-GB" b="1" baseline="0" dirty="0"/>
              <a:t>more morbid that it is, </a:t>
            </a:r>
            <a:r>
              <a:rPr lang="en-GB" b="0" baseline="0" dirty="0"/>
              <a:t>this is another technique similar to retained.</a:t>
            </a:r>
            <a:endParaRPr lang="en-GB" b="1" baseline="0" dirty="0"/>
          </a:p>
          <a:p>
            <a:endParaRPr lang="en-GB" baseline="0" dirty="0"/>
          </a:p>
          <a:p>
            <a:r>
              <a:rPr lang="en-GB" baseline="0" dirty="0"/>
              <a:t>This is simply an </a:t>
            </a:r>
            <a:r>
              <a:rPr lang="en-GB" b="1" baseline="0" dirty="0"/>
              <a:t>extra message </a:t>
            </a:r>
            <a:r>
              <a:rPr lang="en-GB" baseline="0" dirty="0"/>
              <a:t>the client can </a:t>
            </a:r>
            <a:r>
              <a:rPr lang="en-GB" b="1" baseline="0" dirty="0"/>
              <a:t>bundle</a:t>
            </a:r>
            <a:r>
              <a:rPr lang="en-GB" baseline="0" dirty="0"/>
              <a:t> up in the connect message that says in the event that </a:t>
            </a:r>
            <a:r>
              <a:rPr lang="en-GB" b="1" baseline="0" dirty="0"/>
              <a:t>I stop responding to pings </a:t>
            </a:r>
            <a:r>
              <a:rPr lang="en-GB" baseline="0" dirty="0"/>
              <a:t>and so I have disappeared of the network </a:t>
            </a:r>
            <a:r>
              <a:rPr lang="en-GB" b="1" baseline="0" dirty="0"/>
              <a:t>without sending a disconnect</a:t>
            </a:r>
            <a:r>
              <a:rPr lang="en-GB" baseline="0" dirty="0"/>
              <a:t>, publish this message to all subscribers on this topic. </a:t>
            </a:r>
          </a:p>
          <a:p>
            <a:r>
              <a:rPr lang="en-GB" baseline="0" dirty="0"/>
              <a:t>Here we want to let our clients know when building1 is currently </a:t>
            </a:r>
            <a:r>
              <a:rPr lang="en-GB" b="1" baseline="0" dirty="0"/>
              <a:t>unable to service requests</a:t>
            </a:r>
          </a:p>
          <a:p>
            <a:r>
              <a:rPr lang="en-GB" b="0" baseline="0" dirty="0"/>
              <a:t>We are happily publishing as normal until </a:t>
            </a:r>
            <a:r>
              <a:rPr lang="en-GB" b="1" baseline="0" dirty="0"/>
              <a:t>oh dear – homer </a:t>
            </a:r>
            <a:r>
              <a:rPr lang="en-GB" b="1" baseline="0" dirty="0" err="1"/>
              <a:t>simpson</a:t>
            </a:r>
            <a:r>
              <a:rPr lang="en-GB" b="1" baseline="0" dirty="0"/>
              <a:t> strikes again.</a:t>
            </a:r>
          </a:p>
          <a:p>
            <a:r>
              <a:rPr lang="en-GB" baseline="0" dirty="0"/>
              <a:t>Now the subscribers to our topic are </a:t>
            </a:r>
            <a:r>
              <a:rPr lang="en-GB" b="1" baseline="0" dirty="0"/>
              <a:t>informed of the deceased</a:t>
            </a:r>
            <a:r>
              <a:rPr lang="en-GB" baseline="0" dirty="0"/>
              <a:t>. You can also set the retained flag on your last will and testament – let new clients know I am offline too when they appear.</a:t>
            </a:r>
            <a:endParaRPr lang="en-GB" dirty="0"/>
          </a:p>
        </p:txBody>
      </p:sp>
      <p:sp>
        <p:nvSpPr>
          <p:cNvPr id="4" name="Slide Number Placeholder 3"/>
          <p:cNvSpPr>
            <a:spLocks noGrp="1"/>
          </p:cNvSpPr>
          <p:nvPr>
            <p:ph type="sldNum" sz="quarter" idx="10"/>
          </p:nvPr>
        </p:nvSpPr>
        <p:spPr/>
        <p:txBody>
          <a:bodyPr/>
          <a:lstStyle/>
          <a:p>
            <a:fld id="{F798CE80-13C9-4C71-8A86-048046C6B90B}" type="slidenum">
              <a:rPr lang="en-GB" smtClean="0"/>
              <a:t>14</a:t>
            </a:fld>
            <a:endParaRPr lang="en-GB"/>
          </a:p>
        </p:txBody>
      </p:sp>
    </p:spTree>
    <p:extLst>
      <p:ext uri="{BB962C8B-B14F-4D97-AF65-F5344CB8AC3E}">
        <p14:creationId xmlns:p14="http://schemas.microsoft.com/office/powerpoint/2010/main" val="40468194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most</a:t>
            </a:r>
            <a:r>
              <a:rPr lang="en-GB" baseline="0" dirty="0"/>
              <a:t> </a:t>
            </a:r>
            <a:r>
              <a:rPr lang="en-GB" b="1" baseline="0" dirty="0"/>
              <a:t>important piece in the puzzle </a:t>
            </a:r>
            <a:r>
              <a:rPr lang="en-GB" baseline="0" dirty="0"/>
              <a:t>to a lot of people is security.</a:t>
            </a:r>
          </a:p>
          <a:p>
            <a:endParaRPr lang="en-GB" baseline="0" dirty="0"/>
          </a:p>
          <a:p>
            <a:r>
              <a:rPr lang="en-GB" dirty="0" err="1"/>
              <a:t>Mqtt</a:t>
            </a:r>
            <a:r>
              <a:rPr lang="en-GB" dirty="0"/>
              <a:t> supports username/password</a:t>
            </a:r>
            <a:r>
              <a:rPr lang="en-GB" baseline="0" dirty="0"/>
              <a:t> based authentication, or you may just transmit a </a:t>
            </a:r>
            <a:r>
              <a:rPr lang="en-GB" b="1" baseline="0" dirty="0"/>
              <a:t>password if your broker uses tokens such as the google </a:t>
            </a:r>
            <a:r>
              <a:rPr lang="en-GB" b="1" baseline="0" dirty="0" err="1"/>
              <a:t>iot</a:t>
            </a:r>
            <a:r>
              <a:rPr lang="en-GB" b="1" baseline="0" dirty="0"/>
              <a:t> platform</a:t>
            </a:r>
            <a:r>
              <a:rPr lang="en-GB" baseline="0" dirty="0"/>
              <a:t>. </a:t>
            </a:r>
            <a:endParaRPr lang="en-GB" dirty="0"/>
          </a:p>
          <a:p>
            <a:r>
              <a:rPr lang="en-GB" dirty="0"/>
              <a:t>In </a:t>
            </a:r>
            <a:r>
              <a:rPr lang="en-GB" dirty="0" err="1"/>
              <a:t>Mqtt</a:t>
            </a:r>
            <a:r>
              <a:rPr lang="en-GB" dirty="0"/>
              <a:t> v5 – username</a:t>
            </a:r>
            <a:r>
              <a:rPr lang="en-GB" baseline="0" dirty="0"/>
              <a:t> no longer required</a:t>
            </a:r>
          </a:p>
          <a:p>
            <a:endParaRPr lang="en-GB" baseline="0" dirty="0"/>
          </a:p>
          <a:p>
            <a:r>
              <a:rPr lang="en-GB" baseline="0" dirty="0"/>
              <a:t>Additionally your </a:t>
            </a:r>
            <a:r>
              <a:rPr lang="en-GB" b="1" baseline="0" dirty="0"/>
              <a:t>network traffic can be encrypted </a:t>
            </a:r>
            <a:r>
              <a:rPr lang="en-GB" baseline="0" dirty="0"/>
              <a:t>using standard </a:t>
            </a:r>
            <a:r>
              <a:rPr lang="en-GB" baseline="0" dirty="0" err="1"/>
              <a:t>tls</a:t>
            </a:r>
            <a:r>
              <a:rPr lang="en-GB" baseline="0" dirty="0"/>
              <a:t> with server certificates, and client certificates is also supported.</a:t>
            </a:r>
          </a:p>
          <a:p>
            <a:endParaRPr lang="en-GB" baseline="0" dirty="0"/>
          </a:p>
          <a:p>
            <a:r>
              <a:rPr lang="en-GB" baseline="0" dirty="0"/>
              <a:t>One important point to note however is that once your client has authenticated with credentials, there is </a:t>
            </a:r>
            <a:r>
              <a:rPr lang="en-GB" b="1" baseline="0" dirty="0"/>
              <a:t>nothing in the current protocol itself </a:t>
            </a:r>
            <a:r>
              <a:rPr lang="en-GB" baseline="0" dirty="0"/>
              <a:t>to dictate </a:t>
            </a:r>
            <a:r>
              <a:rPr lang="en-GB" b="1" baseline="0" dirty="0"/>
              <a:t>that client x may not subscribe to topic y </a:t>
            </a:r>
            <a:r>
              <a:rPr lang="en-GB" baseline="0" dirty="0"/>
              <a:t>. This has finally arrive in </a:t>
            </a:r>
            <a:r>
              <a:rPr lang="en-GB" b="1" baseline="0" dirty="0"/>
              <a:t>version 5</a:t>
            </a:r>
            <a:r>
              <a:rPr lang="en-GB" baseline="0" dirty="0"/>
              <a:t> of the protocol which the </a:t>
            </a:r>
            <a:r>
              <a:rPr lang="en-GB" baseline="0" dirty="0" err="1"/>
              <a:t>mqtt</a:t>
            </a:r>
            <a:r>
              <a:rPr lang="en-GB" baseline="0" dirty="0"/>
              <a:t> </a:t>
            </a:r>
            <a:r>
              <a:rPr lang="en-GB" baseline="0" dirty="0" err="1"/>
              <a:t>comittee</a:t>
            </a:r>
            <a:r>
              <a:rPr lang="en-GB" baseline="0" dirty="0"/>
              <a:t> published on </a:t>
            </a:r>
            <a:r>
              <a:rPr lang="en-GB" b="1" baseline="0" dirty="0"/>
              <a:t>Christmas</a:t>
            </a:r>
            <a:r>
              <a:rPr lang="en-GB" baseline="0" dirty="0"/>
              <a:t> day last year.  If you wish to implement a permissions model before this arrives then perhaps your broker of choice may already have this built in, or you could use </a:t>
            </a:r>
            <a:r>
              <a:rPr lang="en-GB" b="1" baseline="0" dirty="0"/>
              <a:t>different brokers for different clients.</a:t>
            </a:r>
          </a:p>
        </p:txBody>
      </p:sp>
      <p:sp>
        <p:nvSpPr>
          <p:cNvPr id="4" name="Slide Number Placeholder 3"/>
          <p:cNvSpPr>
            <a:spLocks noGrp="1"/>
          </p:cNvSpPr>
          <p:nvPr>
            <p:ph type="sldNum" sz="quarter" idx="10"/>
          </p:nvPr>
        </p:nvSpPr>
        <p:spPr/>
        <p:txBody>
          <a:bodyPr/>
          <a:lstStyle/>
          <a:p>
            <a:fld id="{F798CE80-13C9-4C71-8A86-048046C6B90B}" type="slidenum">
              <a:rPr lang="en-GB" smtClean="0"/>
              <a:t>15</a:t>
            </a:fld>
            <a:endParaRPr lang="en-GB"/>
          </a:p>
        </p:txBody>
      </p:sp>
    </p:spTree>
    <p:extLst>
      <p:ext uri="{BB962C8B-B14F-4D97-AF65-F5344CB8AC3E}">
        <p14:creationId xmlns:p14="http://schemas.microsoft.com/office/powerpoint/2010/main" val="13977943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protocol</a:t>
            </a:r>
            <a:r>
              <a:rPr lang="en-GB" baseline="0" dirty="0"/>
              <a:t> itself is very </a:t>
            </a:r>
            <a:r>
              <a:rPr lang="en-GB" b="1" baseline="0" dirty="0"/>
              <a:t>tiny</a:t>
            </a:r>
            <a:r>
              <a:rPr lang="en-GB" baseline="0" dirty="0"/>
              <a:t>, just </a:t>
            </a:r>
            <a:r>
              <a:rPr lang="en-GB" b="1" baseline="0" dirty="0"/>
              <a:t>14 </a:t>
            </a:r>
            <a:r>
              <a:rPr lang="en-GB" baseline="0" dirty="0"/>
              <a:t>packet types, just </a:t>
            </a:r>
            <a:r>
              <a:rPr lang="en-GB" b="1" baseline="0" dirty="0"/>
              <a:t>connect/disconnect, keep </a:t>
            </a:r>
            <a:r>
              <a:rPr lang="en-GB" b="1" baseline="0" dirty="0" err="1"/>
              <a:t>alives</a:t>
            </a:r>
            <a:r>
              <a:rPr lang="en-GB" b="1" baseline="0" dirty="0"/>
              <a:t>, publish/subscribe</a:t>
            </a:r>
            <a:r>
              <a:rPr lang="en-GB" baseline="0" dirty="0"/>
              <a:t> and some extra for </a:t>
            </a:r>
            <a:r>
              <a:rPr lang="en-GB" b="1" baseline="0" dirty="0"/>
              <a:t>enforcing quality of service level 2</a:t>
            </a:r>
            <a:r>
              <a:rPr lang="en-GB" baseline="0" dirty="0"/>
              <a:t>.</a:t>
            </a:r>
            <a:br>
              <a:rPr lang="en-GB" baseline="0" dirty="0"/>
            </a:br>
            <a:br>
              <a:rPr lang="en-GB" baseline="0" dirty="0"/>
            </a:br>
            <a:r>
              <a:rPr lang="en-GB" baseline="0" dirty="0"/>
              <a:t>The data </a:t>
            </a:r>
            <a:r>
              <a:rPr lang="en-GB" b="1" baseline="0" dirty="0"/>
              <a:t>packets are typically very small</a:t>
            </a:r>
            <a:r>
              <a:rPr lang="en-GB" baseline="0" dirty="0"/>
              <a:t>, with only the 1 to 2 byte header being mandatory.</a:t>
            </a:r>
          </a:p>
          <a:p>
            <a:r>
              <a:rPr lang="en-GB" baseline="0" dirty="0"/>
              <a:t>Some message such as the </a:t>
            </a:r>
            <a:r>
              <a:rPr lang="en-GB" b="1" baseline="0" dirty="0"/>
              <a:t>disconnect and ping messages are just 2 bytes </a:t>
            </a:r>
            <a:r>
              <a:rPr lang="en-GB" baseline="0" dirty="0"/>
              <a:t>in total length, the payload can be up to 128 </a:t>
            </a:r>
            <a:r>
              <a:rPr lang="en-GB" baseline="0" dirty="0" err="1"/>
              <a:t>mb</a:t>
            </a:r>
            <a:r>
              <a:rPr lang="en-GB" baseline="0" dirty="0"/>
              <a:t> but I should stress </a:t>
            </a:r>
            <a:r>
              <a:rPr lang="en-GB" b="1" baseline="0" dirty="0"/>
              <a:t>most brokers do not support this</a:t>
            </a:r>
            <a:r>
              <a:rPr lang="en-GB" baseline="0" dirty="0"/>
              <a:t>.</a:t>
            </a:r>
          </a:p>
          <a:p>
            <a:r>
              <a:rPr lang="en-GB" baseline="0" dirty="0"/>
              <a:t>Bear in mind also that your entire message must fit in that payload, </a:t>
            </a:r>
            <a:r>
              <a:rPr lang="en-GB" b="1" baseline="0" dirty="0"/>
              <a:t>there is no message stream </a:t>
            </a:r>
            <a:r>
              <a:rPr lang="en-GB" baseline="0" dirty="0"/>
              <a:t>- MQTT is not designed for </a:t>
            </a:r>
            <a:r>
              <a:rPr lang="en-GB" b="1" baseline="0" dirty="0"/>
              <a:t>watching</a:t>
            </a:r>
            <a:r>
              <a:rPr lang="en-GB" baseline="0" dirty="0"/>
              <a:t> </a:t>
            </a:r>
            <a:r>
              <a:rPr lang="en-GB" b="1" baseline="0" dirty="0" err="1"/>
              <a:t>netflix</a:t>
            </a:r>
            <a:endParaRPr lang="en-GB" b="1" baseline="0" dirty="0"/>
          </a:p>
          <a:p>
            <a:endParaRPr lang="en-GB" baseline="0" dirty="0"/>
          </a:p>
          <a:p>
            <a:endParaRPr lang="en-GB" baseline="0" dirty="0"/>
          </a:p>
          <a:p>
            <a:endParaRPr lang="en-GB" baseline="0" dirty="0"/>
          </a:p>
          <a:p>
            <a:r>
              <a:rPr lang="en-GB" baseline="0" dirty="0"/>
              <a:t>the connect message which is one of the larger headers is typically less than 25 bytes with a short client id.</a:t>
            </a:r>
            <a:endParaRPr lang="en-GB" dirty="0"/>
          </a:p>
          <a:p>
            <a:endParaRPr lang="en-GB" dirty="0"/>
          </a:p>
        </p:txBody>
      </p:sp>
      <p:sp>
        <p:nvSpPr>
          <p:cNvPr id="4" name="Slide Number Placeholder 3"/>
          <p:cNvSpPr>
            <a:spLocks noGrp="1"/>
          </p:cNvSpPr>
          <p:nvPr>
            <p:ph type="sldNum" sz="quarter" idx="10"/>
          </p:nvPr>
        </p:nvSpPr>
        <p:spPr/>
        <p:txBody>
          <a:bodyPr/>
          <a:lstStyle/>
          <a:p>
            <a:fld id="{F798CE80-13C9-4C71-8A86-048046C6B90B}" type="slidenum">
              <a:rPr lang="en-GB" smtClean="0"/>
              <a:t>16</a:t>
            </a:fld>
            <a:endParaRPr lang="en-GB"/>
          </a:p>
        </p:txBody>
      </p:sp>
    </p:spTree>
    <p:extLst>
      <p:ext uri="{BB962C8B-B14F-4D97-AF65-F5344CB8AC3E}">
        <p14:creationId xmlns:p14="http://schemas.microsoft.com/office/powerpoint/2010/main" val="25593040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You </a:t>
            </a:r>
            <a:r>
              <a:rPr lang="en-GB" b="1" baseline="0" dirty="0"/>
              <a:t>may be wondering </a:t>
            </a:r>
            <a:r>
              <a:rPr lang="en-GB" baseline="0" dirty="0"/>
              <a:t>about the broker itself which is quite an important piece. </a:t>
            </a:r>
            <a:r>
              <a:rPr lang="en-GB" b="1" baseline="0" dirty="0"/>
              <a:t>How would I get one</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Well there are several online test brokers which you can use for free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Additionally there are open source brokers which people have released that you can </a:t>
            </a:r>
            <a:r>
              <a:rPr lang="en-GB" b="1" baseline="0" dirty="0"/>
              <a:t>install on your computer or cloud</a:t>
            </a:r>
          </a:p>
          <a:p>
            <a:r>
              <a:rPr lang="en-GB" dirty="0"/>
              <a:t>There exist</a:t>
            </a:r>
            <a:r>
              <a:rPr lang="en-GB" baseline="0" dirty="0"/>
              <a:t>s some brokers which are </a:t>
            </a:r>
            <a:r>
              <a:rPr lang="en-GB" b="1" baseline="0" dirty="0"/>
              <a:t>hosted for you </a:t>
            </a:r>
            <a:r>
              <a:rPr lang="en-GB" b="0" baseline="0" dirty="0"/>
              <a:t>such as IBM blue mix or google cloud – in these scenarios you typically </a:t>
            </a:r>
            <a:r>
              <a:rPr lang="en-GB" b="1" baseline="0" dirty="0"/>
              <a:t>setup your topics in advance </a:t>
            </a:r>
            <a:r>
              <a:rPr lang="en-GB" b="0" baseline="0" dirty="0"/>
              <a:t>and don’t let your clients create them.</a:t>
            </a:r>
          </a:p>
          <a:p>
            <a:r>
              <a:rPr lang="en-GB" b="0" baseline="0" dirty="0"/>
              <a:t>There are also </a:t>
            </a:r>
            <a:r>
              <a:rPr lang="en-GB" b="1" baseline="0" dirty="0"/>
              <a:t>free clients you can download and play with.</a:t>
            </a:r>
            <a:endParaRPr lang="en-GB" b="1" dirty="0"/>
          </a:p>
        </p:txBody>
      </p:sp>
      <p:sp>
        <p:nvSpPr>
          <p:cNvPr id="4" name="Slide Number Placeholder 3"/>
          <p:cNvSpPr>
            <a:spLocks noGrp="1"/>
          </p:cNvSpPr>
          <p:nvPr>
            <p:ph type="sldNum" sz="quarter" idx="10"/>
          </p:nvPr>
        </p:nvSpPr>
        <p:spPr/>
        <p:txBody>
          <a:bodyPr/>
          <a:lstStyle/>
          <a:p>
            <a:fld id="{F798CE80-13C9-4C71-8A86-048046C6B90B}" type="slidenum">
              <a:rPr lang="en-GB" smtClean="0"/>
              <a:t>17</a:t>
            </a:fld>
            <a:endParaRPr lang="en-GB"/>
          </a:p>
        </p:txBody>
      </p:sp>
    </p:spTree>
    <p:extLst>
      <p:ext uri="{BB962C8B-B14F-4D97-AF65-F5344CB8AC3E}">
        <p14:creationId xmlns:p14="http://schemas.microsoft.com/office/powerpoint/2010/main" val="40797861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a:t>
            </a:r>
            <a:r>
              <a:rPr lang="en-GB" dirty="0" err="1"/>
              <a:t>mqtt</a:t>
            </a:r>
            <a:r>
              <a:rPr lang="en-GB" baseline="0" dirty="0"/>
              <a:t> has been around a while now, a small number of </a:t>
            </a:r>
            <a:r>
              <a:rPr lang="en-GB" b="1" baseline="0" dirty="0"/>
              <a:t>android/</a:t>
            </a:r>
            <a:r>
              <a:rPr lang="en-GB" b="1" baseline="0" dirty="0" err="1"/>
              <a:t>ios</a:t>
            </a:r>
            <a:r>
              <a:rPr lang="en-GB" b="1" baseline="0" dirty="0"/>
              <a:t> </a:t>
            </a:r>
            <a:r>
              <a:rPr lang="en-GB" baseline="0" dirty="0"/>
              <a:t>apps have emerged where you can setup </a:t>
            </a:r>
            <a:r>
              <a:rPr lang="en-GB" baseline="0" dirty="0" err="1"/>
              <a:t>mqtt</a:t>
            </a:r>
            <a:r>
              <a:rPr lang="en-GB" baseline="0" dirty="0"/>
              <a:t> dashboards.</a:t>
            </a:r>
            <a:endParaRPr lang="en-GB" dirty="0"/>
          </a:p>
        </p:txBody>
      </p:sp>
      <p:sp>
        <p:nvSpPr>
          <p:cNvPr id="4" name="Slide Number Placeholder 3"/>
          <p:cNvSpPr>
            <a:spLocks noGrp="1"/>
          </p:cNvSpPr>
          <p:nvPr>
            <p:ph type="sldNum" sz="quarter" idx="10"/>
          </p:nvPr>
        </p:nvSpPr>
        <p:spPr/>
        <p:txBody>
          <a:bodyPr/>
          <a:lstStyle/>
          <a:p>
            <a:fld id="{F798CE80-13C9-4C71-8A86-048046C6B90B}" type="slidenum">
              <a:rPr lang="en-GB" smtClean="0"/>
              <a:t>18</a:t>
            </a:fld>
            <a:endParaRPr lang="en-GB"/>
          </a:p>
        </p:txBody>
      </p:sp>
    </p:spTree>
    <p:extLst>
      <p:ext uri="{BB962C8B-B14F-4D97-AF65-F5344CB8AC3E}">
        <p14:creationId xmlns:p14="http://schemas.microsoft.com/office/powerpoint/2010/main" val="20893735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have seen the theory,</a:t>
            </a:r>
            <a:r>
              <a:rPr lang="en-GB" baseline="0" dirty="0"/>
              <a:t> now let’s see the practice.</a:t>
            </a:r>
            <a:endParaRPr lang="en-GB" dirty="0"/>
          </a:p>
        </p:txBody>
      </p:sp>
      <p:sp>
        <p:nvSpPr>
          <p:cNvPr id="4" name="Slide Number Placeholder 3"/>
          <p:cNvSpPr>
            <a:spLocks noGrp="1"/>
          </p:cNvSpPr>
          <p:nvPr>
            <p:ph type="sldNum" sz="quarter" idx="10"/>
          </p:nvPr>
        </p:nvSpPr>
        <p:spPr/>
        <p:txBody>
          <a:bodyPr/>
          <a:lstStyle/>
          <a:p>
            <a:fld id="{F798CE80-13C9-4C71-8A86-048046C6B90B}" type="slidenum">
              <a:rPr lang="en-GB" smtClean="0"/>
              <a:t>19</a:t>
            </a:fld>
            <a:endParaRPr lang="en-GB"/>
          </a:p>
        </p:txBody>
      </p:sp>
    </p:spTree>
    <p:extLst>
      <p:ext uri="{BB962C8B-B14F-4D97-AF65-F5344CB8AC3E}">
        <p14:creationId xmlns:p14="http://schemas.microsoft.com/office/powerpoint/2010/main" val="25461424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a:t>
            </a:r>
            <a:r>
              <a:rPr lang="en-GB" baseline="0" dirty="0"/>
              <a:t> </a:t>
            </a:r>
            <a:r>
              <a:rPr lang="en-GB" baseline="0" dirty="0" err="1"/>
              <a:t>tridium</a:t>
            </a:r>
            <a:r>
              <a:rPr lang="en-GB" baseline="0" dirty="0"/>
              <a:t> driver was released at the end of last year, and will work with Niagara 4.2 upwards.</a:t>
            </a:r>
          </a:p>
          <a:p>
            <a:r>
              <a:rPr lang="en-GB" baseline="0" dirty="0"/>
              <a:t>As of very recently it is also now </a:t>
            </a:r>
            <a:r>
              <a:rPr lang="en-GB" b="1" baseline="0" dirty="0"/>
              <a:t>part of the standard release image.</a:t>
            </a:r>
          </a:p>
          <a:p>
            <a:r>
              <a:rPr lang="en-GB" baseline="0" dirty="0"/>
              <a:t>It is officially supported for the JACE 8000 or windows supervisors. It is built upon a cross platform java library so </a:t>
            </a:r>
            <a:r>
              <a:rPr lang="en-GB" baseline="0" dirty="0" err="1"/>
              <a:t>linux</a:t>
            </a:r>
            <a:r>
              <a:rPr lang="en-GB" baseline="0" dirty="0"/>
              <a:t> support is just the formality of official testing </a:t>
            </a:r>
          </a:p>
          <a:p>
            <a:r>
              <a:rPr lang="en-GB" dirty="0"/>
              <a:t>Should work with 4.4 / </a:t>
            </a:r>
            <a:r>
              <a:rPr lang="en-GB" dirty="0" err="1"/>
              <a:t>linux</a:t>
            </a:r>
            <a:r>
              <a:rPr lang="en-GB" dirty="0"/>
              <a:t> supervisor</a:t>
            </a:r>
            <a:r>
              <a:rPr lang="en-GB" baseline="0" dirty="0"/>
              <a:t> but just untested.</a:t>
            </a:r>
          </a:p>
          <a:p>
            <a:r>
              <a:rPr lang="en-GB" baseline="0" dirty="0"/>
              <a:t>As you can see in the </a:t>
            </a:r>
            <a:r>
              <a:rPr lang="en-GB" b="1" baseline="0" dirty="0"/>
              <a:t>palette</a:t>
            </a:r>
            <a:r>
              <a:rPr lang="en-GB" baseline="0" dirty="0"/>
              <a:t> there are publish and subscribe points for each of the </a:t>
            </a:r>
            <a:r>
              <a:rPr lang="en-GB" b="1" baseline="0" dirty="0"/>
              <a:t>4 standard Niagara types.</a:t>
            </a:r>
          </a:p>
          <a:p>
            <a:r>
              <a:rPr lang="en-GB" baseline="0" dirty="0"/>
              <a:t>The </a:t>
            </a:r>
            <a:r>
              <a:rPr lang="en-GB" baseline="0" dirty="0" err="1"/>
              <a:t>mqtt</a:t>
            </a:r>
            <a:r>
              <a:rPr lang="en-GB" baseline="0" dirty="0"/>
              <a:t> </a:t>
            </a:r>
            <a:r>
              <a:rPr lang="en-GB" b="1" baseline="0" dirty="0"/>
              <a:t>license feature </a:t>
            </a:r>
            <a:r>
              <a:rPr lang="en-GB" baseline="0" dirty="0"/>
              <a:t>comes with a 25 device limit. While this sounds like a restriction, </a:t>
            </a:r>
            <a:r>
              <a:rPr lang="en-GB" b="1" baseline="0" dirty="0"/>
              <a:t>in practice </a:t>
            </a:r>
            <a:r>
              <a:rPr lang="en-GB" baseline="0" dirty="0"/>
              <a:t>you need to remember that a Niagara </a:t>
            </a:r>
            <a:r>
              <a:rPr lang="en-GB" baseline="0" dirty="0" err="1"/>
              <a:t>mqtt</a:t>
            </a:r>
            <a:r>
              <a:rPr lang="en-GB" baseline="0" dirty="0"/>
              <a:t> device equals 1 client connection.</a:t>
            </a:r>
          </a:p>
          <a:p>
            <a:r>
              <a:rPr lang="en-GB" baseline="0" dirty="0"/>
              <a:t>That could be connections to </a:t>
            </a:r>
            <a:r>
              <a:rPr lang="en-GB" b="1" baseline="0" dirty="0"/>
              <a:t>25 different brokers </a:t>
            </a:r>
            <a:r>
              <a:rPr lang="en-GB" baseline="0" dirty="0"/>
              <a:t>or 25 devices to 1 broker. In reality you are unlikely to want many more connections that this in a network.</a:t>
            </a:r>
            <a:br>
              <a:rPr lang="en-GB" baseline="0" dirty="0"/>
            </a:br>
            <a:r>
              <a:rPr lang="en-GB" baseline="0" dirty="0"/>
              <a:t>There is no hard limit on points within a device, but bear in mind that each publish or subscribe point will equal to 1 unit of global point capacity.</a:t>
            </a:r>
          </a:p>
        </p:txBody>
      </p:sp>
      <p:sp>
        <p:nvSpPr>
          <p:cNvPr id="4" name="Slide Number Placeholder 3"/>
          <p:cNvSpPr>
            <a:spLocks noGrp="1"/>
          </p:cNvSpPr>
          <p:nvPr>
            <p:ph type="sldNum" sz="quarter" idx="10"/>
          </p:nvPr>
        </p:nvSpPr>
        <p:spPr/>
        <p:txBody>
          <a:bodyPr/>
          <a:lstStyle/>
          <a:p>
            <a:fld id="{F798CE80-13C9-4C71-8A86-048046C6B90B}" type="slidenum">
              <a:rPr lang="en-GB" smtClean="0"/>
              <a:t>20</a:t>
            </a:fld>
            <a:endParaRPr lang="en-GB"/>
          </a:p>
        </p:txBody>
      </p:sp>
    </p:spTree>
    <p:extLst>
      <p:ext uri="{BB962C8B-B14F-4D97-AF65-F5344CB8AC3E}">
        <p14:creationId xmlns:p14="http://schemas.microsoft.com/office/powerpoint/2010/main" val="4215525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we are looking at here is a </a:t>
            </a:r>
            <a:r>
              <a:rPr lang="en-US" b="1" dirty="0"/>
              <a:t>free to use online broker </a:t>
            </a:r>
            <a:r>
              <a:rPr lang="en-US" dirty="0"/>
              <a:t>called </a:t>
            </a:r>
            <a:r>
              <a:rPr lang="en-US" dirty="0" err="1"/>
              <a:t>hivemq</a:t>
            </a:r>
            <a:r>
              <a:rPr lang="en-US" dirty="0"/>
              <a:t>. when I say free, I think they might block you after your </a:t>
            </a:r>
            <a:r>
              <a:rPr lang="en-US" b="1" dirty="0"/>
              <a:t>billionth message </a:t>
            </a:r>
            <a:r>
              <a:rPr lang="en-US" dirty="0"/>
              <a:t>that day.</a:t>
            </a:r>
          </a:p>
          <a:p>
            <a:r>
              <a:rPr lang="en-US" dirty="0"/>
              <a:t>Notice the stats on the </a:t>
            </a:r>
            <a:r>
              <a:rPr lang="en-US" dirty="0" err="1"/>
              <a:t>botton</a:t>
            </a:r>
            <a:r>
              <a:rPr lang="en-US" dirty="0"/>
              <a:t> here, millions of messages through the broker that day but </a:t>
            </a:r>
            <a:r>
              <a:rPr lang="en-US" b="1" dirty="0"/>
              <a:t>the total size of all that data quite small,</a:t>
            </a:r>
            <a:r>
              <a:rPr lang="en-US" dirty="0"/>
              <a:t> less than a kb per message. Just the </a:t>
            </a:r>
            <a:r>
              <a:rPr lang="en-US" b="1" dirty="0"/>
              <a:t>google</a:t>
            </a:r>
            <a:r>
              <a:rPr lang="en-US" dirty="0"/>
              <a:t> homepage is around 500kb…………………..</a:t>
            </a:r>
          </a:p>
          <a:p>
            <a:endParaRPr lang="en-US" dirty="0"/>
          </a:p>
        </p:txBody>
      </p:sp>
      <p:sp>
        <p:nvSpPr>
          <p:cNvPr id="4" name="Slide Number Placeholder 3"/>
          <p:cNvSpPr>
            <a:spLocks noGrp="1"/>
          </p:cNvSpPr>
          <p:nvPr>
            <p:ph type="sldNum" sz="quarter" idx="10"/>
          </p:nvPr>
        </p:nvSpPr>
        <p:spPr/>
        <p:txBody>
          <a:bodyPr/>
          <a:lstStyle/>
          <a:p>
            <a:fld id="{F798CE80-13C9-4C71-8A86-048046C6B90B}" type="slidenum">
              <a:rPr lang="en-GB" smtClean="0"/>
              <a:t>21</a:t>
            </a:fld>
            <a:endParaRPr lang="en-GB"/>
          </a:p>
        </p:txBody>
      </p:sp>
    </p:spTree>
    <p:extLst>
      <p:ext uri="{BB962C8B-B14F-4D97-AF65-F5344CB8AC3E}">
        <p14:creationId xmlns:p14="http://schemas.microsoft.com/office/powerpoint/2010/main" val="3117078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purpose of this topic today is to explore and talk a bit about the fast </a:t>
            </a:r>
            <a:r>
              <a:rPr lang="en-GB" b="1" dirty="0"/>
              <a:t>growing world of web and IOT protocols 3</a:t>
            </a:r>
            <a:r>
              <a:rPr lang="en-GB" b="1" baseline="0" dirty="0"/>
              <a:t> of the interesting ones </a:t>
            </a:r>
            <a:r>
              <a:rPr lang="en-GB" dirty="0"/>
              <a:t>which are emerging, and require consideration.  We will be looking at a few of these in a little bit of depth and seeing what conclusions we can draw about their </a:t>
            </a:r>
            <a:r>
              <a:rPr lang="en-GB" b="1" dirty="0"/>
              <a:t>relative merits and the contexts </a:t>
            </a:r>
            <a:r>
              <a:rPr lang="en-GB" dirty="0"/>
              <a:t>in which you would expect to deploy them. As even if you are not a developer or product owner, it certainly helps to understand a little about these weird acronyms when you come across them and this talk will hopefully help you to remember which is which.</a:t>
            </a:r>
            <a:br>
              <a:rPr lang="en-GB" dirty="0"/>
            </a:br>
            <a:r>
              <a:rPr lang="en-GB" dirty="0"/>
              <a:t>But as some of you may already be aware, Tridium released their MQTT driver recently, and so we will spend some time looking at this new driver and the technology behind it</a:t>
            </a:r>
            <a:r>
              <a:rPr lang="en-GB" baseline="0" dirty="0"/>
              <a:t> and demonstrating a simple use case for it.</a:t>
            </a:r>
            <a:endParaRPr lang="en-GB" dirty="0"/>
          </a:p>
        </p:txBody>
      </p:sp>
      <p:sp>
        <p:nvSpPr>
          <p:cNvPr id="4" name="Slide Number Placeholder 3"/>
          <p:cNvSpPr>
            <a:spLocks noGrp="1"/>
          </p:cNvSpPr>
          <p:nvPr>
            <p:ph type="sldNum" sz="quarter" idx="10"/>
          </p:nvPr>
        </p:nvSpPr>
        <p:spPr/>
        <p:txBody>
          <a:bodyPr/>
          <a:lstStyle/>
          <a:p>
            <a:fld id="{F798CE80-13C9-4C71-8A86-048046C6B90B}" type="slidenum">
              <a:rPr lang="en-GB" smtClean="0"/>
              <a:t>4</a:t>
            </a:fld>
            <a:endParaRPr lang="en-GB"/>
          </a:p>
        </p:txBody>
      </p:sp>
    </p:spTree>
    <p:extLst>
      <p:ext uri="{BB962C8B-B14F-4D97-AF65-F5344CB8AC3E}">
        <p14:creationId xmlns:p14="http://schemas.microsoft.com/office/powerpoint/2010/main" val="20860127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1200"/>
              </a:spcBef>
              <a:spcAft>
                <a:spcPts val="2600"/>
              </a:spcAft>
              <a:buFont typeface="Wingdings" panose="05000000000000000000" pitchFamily="2" charset="2"/>
              <a:buNone/>
            </a:pPr>
            <a:r>
              <a:rPr lang="en-US" sz="1200" b="1" baseline="0" dirty="0">
                <a:solidFill>
                  <a:schemeClr val="accent1">
                    <a:lumMod val="75000"/>
                  </a:schemeClr>
                </a:solidFill>
              </a:rPr>
              <a:t>So to recap </a:t>
            </a:r>
            <a:r>
              <a:rPr lang="en-US" sz="1200" b="0" baseline="0" dirty="0">
                <a:solidFill>
                  <a:schemeClr val="accent1">
                    <a:lumMod val="75000"/>
                  </a:schemeClr>
                </a:solidFill>
              </a:rPr>
              <a:t>the </a:t>
            </a:r>
            <a:r>
              <a:rPr lang="en-US" sz="1200" b="0" baseline="0" dirty="0" err="1">
                <a:solidFill>
                  <a:schemeClr val="accent1">
                    <a:lumMod val="75000"/>
                  </a:schemeClr>
                </a:solidFill>
              </a:rPr>
              <a:t>niagara</a:t>
            </a:r>
            <a:r>
              <a:rPr lang="en-US" sz="1200" b="0" baseline="0" dirty="0">
                <a:solidFill>
                  <a:schemeClr val="accent1">
                    <a:lumMod val="75000"/>
                  </a:schemeClr>
                </a:solidFill>
              </a:rPr>
              <a:t> driver is based upon the </a:t>
            </a:r>
            <a:r>
              <a:rPr lang="en-US" sz="1200" b="0" baseline="0" dirty="0" err="1">
                <a:solidFill>
                  <a:schemeClr val="accent1">
                    <a:lumMod val="75000"/>
                  </a:schemeClr>
                </a:solidFill>
              </a:rPr>
              <a:t>niagara</a:t>
            </a:r>
            <a:r>
              <a:rPr lang="en-US" sz="1200" b="0" baseline="0" dirty="0">
                <a:solidFill>
                  <a:schemeClr val="accent1">
                    <a:lumMod val="75000"/>
                  </a:schemeClr>
                </a:solidFill>
              </a:rPr>
              <a:t> driver model so it</a:t>
            </a:r>
            <a:r>
              <a:rPr lang="en-US" sz="1200" baseline="0" dirty="0">
                <a:solidFill>
                  <a:schemeClr val="accent1">
                    <a:lumMod val="75000"/>
                  </a:schemeClr>
                </a:solidFill>
              </a:rPr>
              <a:t> is </a:t>
            </a:r>
            <a:r>
              <a:rPr lang="en-US" sz="1200" b="1" baseline="0" dirty="0">
                <a:solidFill>
                  <a:schemeClr val="accent1">
                    <a:lumMod val="75000"/>
                  </a:schemeClr>
                </a:solidFill>
              </a:rPr>
              <a:t>simple to </a:t>
            </a:r>
            <a:r>
              <a:rPr lang="en-US" sz="1200" b="1" baseline="0" dirty="0" err="1">
                <a:solidFill>
                  <a:schemeClr val="accent1">
                    <a:lumMod val="75000"/>
                  </a:schemeClr>
                </a:solidFill>
              </a:rPr>
              <a:t>wiresheet</a:t>
            </a:r>
            <a:r>
              <a:rPr lang="en-US" sz="1200" b="1" baseline="0" dirty="0">
                <a:solidFill>
                  <a:schemeClr val="accent1">
                    <a:lumMod val="75000"/>
                  </a:schemeClr>
                </a:solidFill>
              </a:rPr>
              <a:t> attach </a:t>
            </a:r>
            <a:r>
              <a:rPr lang="en-US" sz="1200" baseline="0" dirty="0">
                <a:solidFill>
                  <a:schemeClr val="accent1">
                    <a:lumMod val="75000"/>
                  </a:schemeClr>
                </a:solidFill>
              </a:rPr>
              <a:t>data and events between </a:t>
            </a:r>
            <a:r>
              <a:rPr lang="en-US" sz="1200" baseline="0" dirty="0" err="1">
                <a:solidFill>
                  <a:schemeClr val="accent1">
                    <a:lumMod val="75000"/>
                  </a:schemeClr>
                </a:solidFill>
              </a:rPr>
              <a:t>niagara</a:t>
            </a:r>
            <a:r>
              <a:rPr lang="en-US" sz="1200" baseline="0" dirty="0">
                <a:solidFill>
                  <a:schemeClr val="accent1">
                    <a:lumMod val="75000"/>
                  </a:schemeClr>
                </a:solidFill>
              </a:rPr>
              <a:t> </a:t>
            </a:r>
            <a:r>
              <a:rPr lang="en-US" sz="1200" baseline="0" dirty="0" err="1">
                <a:solidFill>
                  <a:schemeClr val="accent1">
                    <a:lumMod val="75000"/>
                  </a:schemeClr>
                </a:solidFill>
              </a:rPr>
              <a:t>componennts</a:t>
            </a:r>
            <a:r>
              <a:rPr lang="en-US" sz="1200" baseline="0" dirty="0">
                <a:solidFill>
                  <a:schemeClr val="accent1">
                    <a:lumMod val="75000"/>
                  </a:schemeClr>
                </a:solidFill>
              </a:rPr>
              <a:t> and </a:t>
            </a:r>
            <a:r>
              <a:rPr lang="en-US" sz="1200" baseline="0" dirty="0" err="1">
                <a:solidFill>
                  <a:schemeClr val="accent1">
                    <a:lumMod val="75000"/>
                  </a:schemeClr>
                </a:solidFill>
              </a:rPr>
              <a:t>mqtt</a:t>
            </a:r>
            <a:r>
              <a:rPr lang="en-US" sz="1200" baseline="0" dirty="0">
                <a:solidFill>
                  <a:schemeClr val="accent1">
                    <a:lumMod val="75000"/>
                  </a:schemeClr>
                </a:solidFill>
              </a:rPr>
              <a:t> pub/subs</a:t>
            </a:r>
            <a:endParaRPr lang="en-US" sz="1200" dirty="0">
              <a:solidFill>
                <a:schemeClr val="accent1">
                  <a:lumMod val="75000"/>
                </a:schemeClr>
              </a:solidFill>
            </a:endParaRPr>
          </a:p>
          <a:p>
            <a:pPr marL="0" indent="0">
              <a:spcBef>
                <a:spcPts val="1200"/>
              </a:spcBef>
              <a:spcAft>
                <a:spcPts val="2600"/>
              </a:spcAft>
              <a:buFont typeface="Wingdings" panose="05000000000000000000" pitchFamily="2" charset="2"/>
              <a:buNone/>
            </a:pPr>
            <a:r>
              <a:rPr lang="en-US" sz="1200" dirty="0">
                <a:solidFill>
                  <a:schemeClr val="accent1">
                    <a:lumMod val="75000"/>
                  </a:schemeClr>
                </a:solidFill>
              </a:rPr>
              <a:t>It is based upon the well established </a:t>
            </a:r>
            <a:r>
              <a:rPr lang="en-US" sz="1200" dirty="0" err="1">
                <a:solidFill>
                  <a:schemeClr val="accent1">
                    <a:lumMod val="75000"/>
                  </a:schemeClr>
                </a:solidFill>
              </a:rPr>
              <a:t>paho</a:t>
            </a:r>
            <a:r>
              <a:rPr lang="en-US" sz="1200" dirty="0">
                <a:solidFill>
                  <a:schemeClr val="accent1">
                    <a:lumMod val="75000"/>
                  </a:schemeClr>
                </a:solidFill>
              </a:rPr>
              <a:t> java library so it has already</a:t>
            </a:r>
            <a:r>
              <a:rPr lang="en-US" sz="1200" baseline="0" dirty="0">
                <a:solidFill>
                  <a:schemeClr val="accent1">
                    <a:lumMod val="75000"/>
                  </a:schemeClr>
                </a:solidFill>
              </a:rPr>
              <a:t> </a:t>
            </a:r>
            <a:r>
              <a:rPr lang="en-US" sz="1200" b="1" baseline="0" dirty="0">
                <a:solidFill>
                  <a:schemeClr val="accent1">
                    <a:lumMod val="75000"/>
                  </a:schemeClr>
                </a:solidFill>
              </a:rPr>
              <a:t>benefitted from historic development and bug fixing</a:t>
            </a:r>
            <a:r>
              <a:rPr lang="en-US" sz="1200" baseline="0" dirty="0">
                <a:solidFill>
                  <a:schemeClr val="accent1">
                    <a:lumMod val="75000"/>
                  </a:schemeClr>
                </a:solidFill>
              </a:rPr>
              <a:t>.</a:t>
            </a:r>
            <a:endParaRPr lang="en-GB" sz="1200" dirty="0">
              <a:solidFill>
                <a:schemeClr val="accent1">
                  <a:lumMod val="75000"/>
                </a:schemeClr>
              </a:solidFill>
            </a:endParaRPr>
          </a:p>
          <a:p>
            <a:r>
              <a:rPr lang="en-GB" dirty="0"/>
              <a:t> </a:t>
            </a:r>
          </a:p>
          <a:p>
            <a:r>
              <a:rPr lang="en-GB" dirty="0"/>
              <a:t>However it</a:t>
            </a:r>
            <a:r>
              <a:rPr lang="en-GB" baseline="0" dirty="0"/>
              <a:t> is just version 1 of the driver and is </a:t>
            </a:r>
            <a:r>
              <a:rPr lang="en-GB" b="1" baseline="0" dirty="0"/>
              <a:t>not the finished article </a:t>
            </a:r>
            <a:r>
              <a:rPr lang="en-GB" baseline="0" dirty="0"/>
              <a:t>yet. We are currently </a:t>
            </a:r>
            <a:r>
              <a:rPr lang="en-GB" b="1" baseline="0" dirty="0"/>
              <a:t>gathering feedback </a:t>
            </a:r>
            <a:r>
              <a:rPr lang="en-GB" baseline="0" dirty="0"/>
              <a:t>on the initial driver release to plan what we will include in future updates.</a:t>
            </a:r>
            <a:endParaRPr lang="en-GB" dirty="0"/>
          </a:p>
          <a:p>
            <a:endParaRPr lang="en-GB" dirty="0"/>
          </a:p>
          <a:p>
            <a:r>
              <a:rPr lang="en-GB" dirty="0"/>
              <a:t>Another thing to consider</a:t>
            </a:r>
            <a:r>
              <a:rPr lang="en-GB" baseline="0" dirty="0"/>
              <a:t> when using the driver is that while it is sometimes useful to publish numeric values or even </a:t>
            </a:r>
            <a:r>
              <a:rPr lang="en-GB" baseline="0" dirty="0" err="1"/>
              <a:t>enum</a:t>
            </a:r>
            <a:r>
              <a:rPr lang="en-GB" baseline="0" dirty="0"/>
              <a:t> strings for a status – </a:t>
            </a:r>
            <a:r>
              <a:rPr lang="en-GB" b="1" baseline="0" dirty="0"/>
              <a:t>customers have already given feedback </a:t>
            </a:r>
            <a:r>
              <a:rPr lang="en-GB" baseline="0" dirty="0"/>
              <a:t>that there will be occasions when you may want every single change of value, or want to take a higher level snapshot view of a building, or combine many values together.</a:t>
            </a:r>
          </a:p>
        </p:txBody>
      </p:sp>
      <p:sp>
        <p:nvSpPr>
          <p:cNvPr id="4" name="Slide Number Placeholder 3"/>
          <p:cNvSpPr>
            <a:spLocks noGrp="1"/>
          </p:cNvSpPr>
          <p:nvPr>
            <p:ph type="sldNum" sz="quarter" idx="10"/>
          </p:nvPr>
        </p:nvSpPr>
        <p:spPr/>
        <p:txBody>
          <a:bodyPr/>
          <a:lstStyle/>
          <a:p>
            <a:fld id="{F798CE80-13C9-4C71-8A86-048046C6B90B}" type="slidenum">
              <a:rPr lang="en-GB" smtClean="0"/>
              <a:t>22</a:t>
            </a:fld>
            <a:endParaRPr lang="en-GB"/>
          </a:p>
        </p:txBody>
      </p:sp>
    </p:spTree>
    <p:extLst>
      <p:ext uri="{BB962C8B-B14F-4D97-AF65-F5344CB8AC3E}">
        <p14:creationId xmlns:p14="http://schemas.microsoft.com/office/powerpoint/2010/main" val="3033147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If you </a:t>
            </a:r>
            <a:r>
              <a:rPr lang="en-GB" b="1" baseline="0" dirty="0"/>
              <a:t>go anywhere near the workings </a:t>
            </a:r>
            <a:r>
              <a:rPr lang="en-GB" baseline="0" dirty="0"/>
              <a:t>of a modern web application you will no doubt keep hearing the word JSON. It has become the </a:t>
            </a:r>
            <a:r>
              <a:rPr lang="en-GB" b="1" baseline="0" dirty="0"/>
              <a:t>de facto</a:t>
            </a:r>
            <a:r>
              <a:rPr lang="en-GB" baseline="0" dirty="0"/>
              <a:t> way of packaging up messages to send from one system to another, and if you are not familiar with it, this is a sample example.</a:t>
            </a:r>
          </a:p>
          <a:p>
            <a:endParaRPr lang="en-GB" baseline="0" dirty="0"/>
          </a:p>
          <a:p>
            <a:r>
              <a:rPr lang="en-GB" baseline="0" dirty="0"/>
              <a:t>Between these braces you have names of values, a colon and then the actual value. The actual value can be a piece of string text, a Boolean true/false or a number. It can also be another </a:t>
            </a:r>
            <a:r>
              <a:rPr lang="en-GB" baseline="0" dirty="0" err="1"/>
              <a:t>json</a:t>
            </a:r>
            <a:r>
              <a:rPr lang="en-GB" baseline="0" dirty="0"/>
              <a:t> object nested inside in the case of floor5 here. You can create any structure or depth your application requires. It’s a very </a:t>
            </a:r>
            <a:r>
              <a:rPr lang="en-GB" b="1" baseline="0" dirty="0"/>
              <a:t>simple but powerful structure </a:t>
            </a:r>
            <a:r>
              <a:rPr lang="en-GB" baseline="0" dirty="0"/>
              <a:t>for carrying data.</a:t>
            </a:r>
          </a:p>
          <a:p>
            <a:endParaRPr lang="en-GB" baseline="0" dirty="0"/>
          </a:p>
          <a:p>
            <a:r>
              <a:rPr lang="en-GB" baseline="0" dirty="0"/>
              <a:t>While there are libraries within </a:t>
            </a:r>
            <a:r>
              <a:rPr lang="en-GB" b="1" baseline="0" dirty="0"/>
              <a:t>Niagara for developers </a:t>
            </a:r>
            <a:r>
              <a:rPr lang="en-GB" baseline="0" dirty="0"/>
              <a:t>to create </a:t>
            </a:r>
            <a:r>
              <a:rPr lang="en-GB" baseline="0" dirty="0" err="1"/>
              <a:t>json</a:t>
            </a:r>
            <a:r>
              <a:rPr lang="en-GB" baseline="0" dirty="0"/>
              <a:t>, there is currently no way of easily integrating this into </a:t>
            </a:r>
            <a:r>
              <a:rPr lang="en-GB" baseline="0" dirty="0" err="1"/>
              <a:t>wiresheets</a:t>
            </a:r>
            <a:r>
              <a:rPr lang="en-GB" baseline="0" dirty="0"/>
              <a:t>. So you require developers if your external system requires a particular </a:t>
            </a:r>
            <a:r>
              <a:rPr lang="en-GB" baseline="0" dirty="0" err="1"/>
              <a:t>json</a:t>
            </a:r>
            <a:r>
              <a:rPr lang="en-GB" baseline="0" dirty="0"/>
              <a:t> message format to be sent </a:t>
            </a:r>
            <a:r>
              <a:rPr lang="en-GB" b="1" baseline="0" dirty="0"/>
              <a:t>outbound</a:t>
            </a:r>
            <a:r>
              <a:rPr lang="en-GB" baseline="0" dirty="0"/>
              <a:t> or to understand some </a:t>
            </a:r>
            <a:r>
              <a:rPr lang="en-GB" baseline="0" dirty="0" err="1"/>
              <a:t>json</a:t>
            </a:r>
            <a:r>
              <a:rPr lang="en-GB" baseline="0" dirty="0"/>
              <a:t> received inbound. There are </a:t>
            </a:r>
            <a:r>
              <a:rPr lang="en-GB" b="1" baseline="0" dirty="0" err="1"/>
              <a:t>json</a:t>
            </a:r>
            <a:r>
              <a:rPr lang="en-GB" b="1" baseline="0" dirty="0"/>
              <a:t> property builder folders </a:t>
            </a:r>
            <a:r>
              <a:rPr lang="en-GB" b="0" baseline="0" dirty="0"/>
              <a:t>and </a:t>
            </a:r>
            <a:r>
              <a:rPr lang="en-GB" b="0" baseline="0" dirty="0" err="1"/>
              <a:t>json</a:t>
            </a:r>
            <a:r>
              <a:rPr lang="en-GB" b="0" baseline="0" dirty="0"/>
              <a:t> schema builders. The property builder is special folder you can drop into your station and will construct </a:t>
            </a:r>
            <a:r>
              <a:rPr lang="en-GB" b="0" baseline="0" dirty="0" err="1"/>
              <a:t>json</a:t>
            </a:r>
            <a:r>
              <a:rPr lang="en-GB" b="0" baseline="0" dirty="0"/>
              <a:t> for all the point values added underneath.</a:t>
            </a:r>
            <a:endParaRPr lang="en-GB" b="1" baseline="0" dirty="0"/>
          </a:p>
          <a:p>
            <a:endParaRPr lang="en-GB" baseline="0" dirty="0"/>
          </a:p>
          <a:p>
            <a:r>
              <a:rPr lang="en-GB" baseline="0" dirty="0"/>
              <a:t>At the </a:t>
            </a:r>
            <a:r>
              <a:rPr lang="en-GB" b="1" baseline="0" dirty="0"/>
              <a:t>Tridium </a:t>
            </a:r>
            <a:r>
              <a:rPr lang="en-GB" b="1" baseline="0" dirty="0" err="1"/>
              <a:t>emea</a:t>
            </a:r>
            <a:r>
              <a:rPr lang="en-GB" b="1" baseline="0" dirty="0"/>
              <a:t> </a:t>
            </a:r>
            <a:r>
              <a:rPr lang="en-GB" baseline="0" dirty="0"/>
              <a:t>office while we don’t want to put </a:t>
            </a:r>
            <a:r>
              <a:rPr lang="en-GB" b="1" baseline="0" dirty="0"/>
              <a:t>developers out of jobs </a:t>
            </a:r>
            <a:r>
              <a:rPr lang="en-GB" b="0" baseline="0" dirty="0"/>
              <a:t>we </a:t>
            </a:r>
            <a:r>
              <a:rPr lang="en-GB" baseline="0" dirty="0"/>
              <a:t>are currently working on a </a:t>
            </a:r>
            <a:r>
              <a:rPr lang="en-GB" b="1" baseline="0" dirty="0"/>
              <a:t>prototype</a:t>
            </a:r>
            <a:r>
              <a:rPr lang="en-GB" baseline="0" dirty="0"/>
              <a:t> toolkit to solve to the former of these problems and make it slightly easier to </a:t>
            </a:r>
            <a:r>
              <a:rPr lang="en-GB" b="1" baseline="0" dirty="0"/>
              <a:t>create </a:t>
            </a:r>
            <a:r>
              <a:rPr lang="en-GB" b="1" baseline="0" dirty="0" err="1"/>
              <a:t>json</a:t>
            </a:r>
            <a:r>
              <a:rPr lang="en-GB" b="1" baseline="0" dirty="0"/>
              <a:t> from station components</a:t>
            </a:r>
            <a:r>
              <a:rPr lang="en-GB" baseline="0" dirty="0"/>
              <a:t>. </a:t>
            </a:r>
          </a:p>
          <a:p>
            <a:endParaRPr lang="en-GB" baseline="0" dirty="0"/>
          </a:p>
          <a:p>
            <a:r>
              <a:rPr lang="en-GB" baseline="0" dirty="0"/>
              <a:t>It is </a:t>
            </a:r>
            <a:r>
              <a:rPr lang="en-GB" b="1" baseline="0" dirty="0"/>
              <a:t>early days </a:t>
            </a:r>
            <a:r>
              <a:rPr lang="en-GB" baseline="0" dirty="0"/>
              <a:t>so these still look a bit rough but you can see In one example you are able to drop your components under a </a:t>
            </a:r>
            <a:r>
              <a:rPr lang="en-GB" baseline="0" dirty="0" err="1"/>
              <a:t>PropertyJsonBuilder</a:t>
            </a:r>
            <a:r>
              <a:rPr lang="en-GB" baseline="0" dirty="0"/>
              <a:t> that is a </a:t>
            </a:r>
            <a:r>
              <a:rPr lang="en-GB" b="1" baseline="0" dirty="0"/>
              <a:t>special folder type</a:t>
            </a:r>
            <a:r>
              <a:rPr lang="en-GB" baseline="0" dirty="0"/>
              <a:t>, and it’s contents are encoded to </a:t>
            </a:r>
            <a:r>
              <a:rPr lang="en-GB" baseline="0" dirty="0" err="1"/>
              <a:t>json</a:t>
            </a:r>
            <a:r>
              <a:rPr lang="en-GB" baseline="0" dirty="0"/>
              <a:t> on change through subscription, and supports alarm and history capture. </a:t>
            </a:r>
            <a:r>
              <a:rPr lang="en-GB" b="1" baseline="0" dirty="0"/>
              <a:t>Alarms and histories </a:t>
            </a:r>
            <a:r>
              <a:rPr lang="en-GB" baseline="0" dirty="0"/>
              <a:t>are also supported.</a:t>
            </a:r>
            <a:br>
              <a:rPr lang="en-GB" baseline="0" dirty="0"/>
            </a:br>
            <a:endParaRPr lang="en-GB" baseline="0" dirty="0"/>
          </a:p>
          <a:p>
            <a:r>
              <a:rPr lang="en-GB" baseline="0" dirty="0"/>
              <a:t>Another approach we have been working on is a </a:t>
            </a:r>
            <a:r>
              <a:rPr lang="en-GB" b="1" baseline="0" dirty="0" err="1"/>
              <a:t>json</a:t>
            </a:r>
            <a:r>
              <a:rPr lang="en-GB" b="1" baseline="0" dirty="0"/>
              <a:t> schema builder </a:t>
            </a:r>
            <a:r>
              <a:rPr lang="en-GB" baseline="0" dirty="0"/>
              <a:t>which supports the building up of a </a:t>
            </a:r>
            <a:r>
              <a:rPr lang="en-GB" b="1" baseline="0" dirty="0"/>
              <a:t>complex structure</a:t>
            </a:r>
            <a:r>
              <a:rPr lang="en-GB" baseline="0" dirty="0"/>
              <a:t>, whereby you </a:t>
            </a:r>
            <a:r>
              <a:rPr lang="en-GB" b="1" baseline="0" dirty="0"/>
              <a:t>bind</a:t>
            </a:r>
            <a:r>
              <a:rPr lang="en-GB" baseline="0" dirty="0"/>
              <a:t> values from anywhere inside your station by </a:t>
            </a:r>
            <a:r>
              <a:rPr lang="en-GB" b="1" baseline="0" dirty="0"/>
              <a:t>choosing </a:t>
            </a:r>
            <a:r>
              <a:rPr lang="en-GB" b="1" baseline="0" dirty="0" err="1"/>
              <a:t>ords</a:t>
            </a:r>
            <a:r>
              <a:rPr lang="en-GB" baseline="0" dirty="0"/>
              <a:t>, supports properties, objects, arrays and csv strings, and allows you to choose from update on </a:t>
            </a:r>
            <a:r>
              <a:rPr lang="en-GB" baseline="0" dirty="0" err="1"/>
              <a:t>cov</a:t>
            </a:r>
            <a:r>
              <a:rPr lang="en-GB" baseline="0" dirty="0"/>
              <a:t>, on a fixed interval or when an action is fired. </a:t>
            </a:r>
          </a:p>
          <a:p>
            <a:endParaRPr lang="en-GB" baseline="0" dirty="0"/>
          </a:p>
          <a:p>
            <a:r>
              <a:rPr lang="en-GB" baseline="0" dirty="0"/>
              <a:t>We hope to </a:t>
            </a:r>
            <a:r>
              <a:rPr lang="en-GB" b="1" baseline="0" dirty="0"/>
              <a:t>make progress</a:t>
            </a:r>
            <a:r>
              <a:rPr lang="en-GB" baseline="0" dirty="0"/>
              <a:t> on this in the coming months to help compliment the </a:t>
            </a:r>
            <a:r>
              <a:rPr lang="en-GB" baseline="0" dirty="0" err="1"/>
              <a:t>mqtt</a:t>
            </a:r>
            <a:r>
              <a:rPr lang="en-GB" baseline="0" dirty="0"/>
              <a:t> driver.</a:t>
            </a:r>
          </a:p>
        </p:txBody>
      </p:sp>
      <p:sp>
        <p:nvSpPr>
          <p:cNvPr id="4" name="Slide Number Placeholder 3"/>
          <p:cNvSpPr>
            <a:spLocks noGrp="1"/>
          </p:cNvSpPr>
          <p:nvPr>
            <p:ph type="sldNum" sz="quarter" idx="10"/>
          </p:nvPr>
        </p:nvSpPr>
        <p:spPr/>
        <p:txBody>
          <a:bodyPr/>
          <a:lstStyle/>
          <a:p>
            <a:fld id="{F798CE80-13C9-4C71-8A86-048046C6B90B}" type="slidenum">
              <a:rPr lang="en-GB" smtClean="0"/>
              <a:t>23</a:t>
            </a:fld>
            <a:endParaRPr lang="en-GB"/>
          </a:p>
        </p:txBody>
      </p:sp>
    </p:spTree>
    <p:extLst>
      <p:ext uri="{BB962C8B-B14F-4D97-AF65-F5344CB8AC3E}">
        <p14:creationId xmlns:p14="http://schemas.microsoft.com/office/powerpoint/2010/main" val="37713420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2</a:t>
            </a:r>
            <a:r>
              <a:rPr lang="en-GB" baseline="30000" dirty="0"/>
              <a:t>nd</a:t>
            </a:r>
            <a:r>
              <a:rPr lang="en-GB" baseline="0" dirty="0"/>
              <a:t> protocol we are going to look at is a  </a:t>
            </a:r>
            <a:r>
              <a:rPr lang="en-GB" b="1" baseline="0" dirty="0"/>
              <a:t>new kid on the block </a:t>
            </a:r>
            <a:r>
              <a:rPr lang="en-GB" baseline="0" dirty="0"/>
              <a:t>called </a:t>
            </a:r>
            <a:r>
              <a:rPr lang="en-GB" baseline="0" dirty="0" err="1"/>
              <a:t>coap</a:t>
            </a:r>
            <a:endParaRPr lang="en-GB" dirty="0"/>
          </a:p>
        </p:txBody>
      </p:sp>
      <p:sp>
        <p:nvSpPr>
          <p:cNvPr id="4" name="Slide Number Placeholder 3"/>
          <p:cNvSpPr>
            <a:spLocks noGrp="1"/>
          </p:cNvSpPr>
          <p:nvPr>
            <p:ph type="sldNum" sz="quarter" idx="10"/>
          </p:nvPr>
        </p:nvSpPr>
        <p:spPr/>
        <p:txBody>
          <a:bodyPr/>
          <a:lstStyle/>
          <a:p>
            <a:fld id="{F798CE80-13C9-4C71-8A86-048046C6B90B}" type="slidenum">
              <a:rPr lang="en-GB" smtClean="0"/>
              <a:t>24</a:t>
            </a:fld>
            <a:endParaRPr lang="en-GB"/>
          </a:p>
        </p:txBody>
      </p:sp>
    </p:spTree>
    <p:extLst>
      <p:ext uri="{BB962C8B-B14F-4D97-AF65-F5344CB8AC3E}">
        <p14:creationId xmlns:p14="http://schemas.microsoft.com/office/powerpoint/2010/main" val="42625708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CoAP</a:t>
            </a:r>
            <a:r>
              <a:rPr lang="en-GB" dirty="0"/>
              <a:t> is</a:t>
            </a:r>
            <a:r>
              <a:rPr lang="en-GB" baseline="0" dirty="0"/>
              <a:t> a relative new protocol which has been around just </a:t>
            </a:r>
            <a:r>
              <a:rPr lang="en-GB" b="1" baseline="0" dirty="0"/>
              <a:t>3 – 4 years </a:t>
            </a:r>
            <a:r>
              <a:rPr lang="en-GB" baseline="0" dirty="0"/>
              <a:t>now.</a:t>
            </a:r>
          </a:p>
          <a:p>
            <a:endParaRPr lang="en-GB" baseline="0" dirty="0"/>
          </a:p>
          <a:p>
            <a:r>
              <a:rPr lang="en-GB" baseline="0" dirty="0"/>
              <a:t>It is another protocol designed to cope with </a:t>
            </a:r>
            <a:r>
              <a:rPr lang="en-GB" b="1" baseline="0" dirty="0"/>
              <a:t>low power devices on </a:t>
            </a:r>
            <a:r>
              <a:rPr lang="en-GB" b="1" baseline="0" dirty="0" err="1"/>
              <a:t>lossy</a:t>
            </a:r>
            <a:r>
              <a:rPr lang="en-GB" b="1" baseline="0" dirty="0"/>
              <a:t> networks</a:t>
            </a:r>
            <a:r>
              <a:rPr lang="en-GB" b="0" baseline="0" dirty="0"/>
              <a:t> but quite different to </a:t>
            </a:r>
            <a:r>
              <a:rPr lang="en-GB" b="0" baseline="0" dirty="0" err="1"/>
              <a:t>mqtt</a:t>
            </a:r>
            <a:r>
              <a:rPr lang="en-GB" b="0" baseline="0" dirty="0"/>
              <a:t> it its design.</a:t>
            </a:r>
            <a:endParaRPr lang="en-GB" baseline="0" dirty="0"/>
          </a:p>
          <a:p>
            <a:endParaRPr lang="en-GB" baseline="0" dirty="0"/>
          </a:p>
          <a:p>
            <a:r>
              <a:rPr lang="en-GB" baseline="0" dirty="0"/>
              <a:t>What is a </a:t>
            </a:r>
            <a:r>
              <a:rPr lang="en-GB" b="1" baseline="0" dirty="0"/>
              <a:t>presenters worst nightmare </a:t>
            </a:r>
            <a:r>
              <a:rPr lang="en-GB" baseline="0" dirty="0"/>
              <a:t>– it is trying to remember the acronym 6LoWPAN which is ip6 over low power wireless personal area network </a:t>
            </a:r>
            <a:r>
              <a:rPr lang="en-GB" b="0" baseline="0" dirty="0"/>
              <a:t>phew</a:t>
            </a:r>
            <a:r>
              <a:rPr lang="en-GB" baseline="0" dirty="0"/>
              <a:t>.</a:t>
            </a:r>
          </a:p>
          <a:p>
            <a:endParaRPr lang="en-GB" baseline="0" dirty="0"/>
          </a:p>
          <a:p>
            <a:r>
              <a:rPr lang="en-GB" baseline="0" dirty="0"/>
              <a:t>What this means is that it uses IP6 (remember many more addresses) to connect low power devices over a wireless protocol.</a:t>
            </a:r>
          </a:p>
          <a:p>
            <a:endParaRPr lang="en-GB" baseline="0" dirty="0"/>
          </a:p>
          <a:p>
            <a:r>
              <a:rPr lang="en-GB" baseline="0" dirty="0"/>
              <a:t>While </a:t>
            </a:r>
            <a:r>
              <a:rPr lang="en-GB" baseline="0" dirty="0" err="1"/>
              <a:t>mqtt</a:t>
            </a:r>
            <a:r>
              <a:rPr lang="en-GB" baseline="0" dirty="0"/>
              <a:t> uses TCP, </a:t>
            </a:r>
            <a:r>
              <a:rPr lang="en-GB" baseline="0" dirty="0" err="1"/>
              <a:t>coap</a:t>
            </a:r>
            <a:r>
              <a:rPr lang="en-GB" baseline="0" dirty="0"/>
              <a:t> uses UDP. I will give you a </a:t>
            </a:r>
            <a:r>
              <a:rPr lang="en-GB" b="1" baseline="0" dirty="0"/>
              <a:t>quick refresher </a:t>
            </a:r>
            <a:r>
              <a:rPr lang="en-GB" baseline="0" dirty="0"/>
              <a:t>in case you are not aware of the difference here. TCP is </a:t>
            </a:r>
            <a:r>
              <a:rPr lang="en-GB" b="1" baseline="0" dirty="0"/>
              <a:t>connection oriented – a bit like a telephone call </a:t>
            </a:r>
            <a:r>
              <a:rPr lang="en-GB" baseline="0" dirty="0"/>
              <a:t>your client and server have a persistent conversation going backwards and forwards with lots of error checking. With UDP there is no connection - the error checking is </a:t>
            </a:r>
            <a:r>
              <a:rPr lang="en-GB" b="1" baseline="0" dirty="0"/>
              <a:t>thrown in the bin </a:t>
            </a:r>
            <a:r>
              <a:rPr lang="en-GB" baseline="0" dirty="0"/>
              <a:t>to allow things to be faster, you </a:t>
            </a:r>
            <a:r>
              <a:rPr lang="en-GB" b="1" baseline="0" dirty="0"/>
              <a:t>broadcast</a:t>
            </a:r>
            <a:r>
              <a:rPr lang="en-GB" baseline="0" dirty="0"/>
              <a:t> a message to a specific address or all addresses and hope they received it. I would actually </a:t>
            </a:r>
            <a:r>
              <a:rPr lang="en-GB" b="1" baseline="0" dirty="0"/>
              <a:t>tell you a joke </a:t>
            </a:r>
            <a:r>
              <a:rPr lang="en-GB" baseline="0" dirty="0"/>
              <a:t>about UDP, but you might not get it….</a:t>
            </a:r>
          </a:p>
          <a:p>
            <a:endParaRPr lang="en-GB" baseline="0" dirty="0"/>
          </a:p>
          <a:p>
            <a:r>
              <a:rPr lang="en-GB" baseline="0" dirty="0"/>
              <a:t>As it is UDP based it </a:t>
            </a:r>
            <a:r>
              <a:rPr lang="en-GB" b="1" baseline="0" dirty="0"/>
              <a:t>supports multicast messaging</a:t>
            </a:r>
            <a:r>
              <a:rPr lang="en-GB" baseline="0" dirty="0"/>
              <a:t> which makes discovery of other devices possible.</a:t>
            </a:r>
          </a:p>
          <a:p>
            <a:endParaRPr lang="en-GB" baseline="0" dirty="0"/>
          </a:p>
          <a:p>
            <a:r>
              <a:rPr lang="en-GB" baseline="0" dirty="0"/>
              <a:t>Unlike MQTT this protocol which has this many to many nature, </a:t>
            </a:r>
            <a:r>
              <a:rPr lang="en-GB" baseline="0" dirty="0" err="1"/>
              <a:t>coap</a:t>
            </a:r>
            <a:r>
              <a:rPr lang="en-GB" baseline="0" dirty="0"/>
              <a:t> is </a:t>
            </a:r>
            <a:r>
              <a:rPr lang="en-GB" b="1" baseline="0" dirty="0"/>
              <a:t>request / response </a:t>
            </a:r>
            <a:r>
              <a:rPr lang="en-GB" b="0" baseline="0" dirty="0"/>
              <a:t>based on a mesh network </a:t>
            </a:r>
            <a:r>
              <a:rPr lang="en-GB" b="1" baseline="0" dirty="0"/>
              <a:t>without a central broker to coordinate </a:t>
            </a:r>
            <a:r>
              <a:rPr lang="en-GB" b="0" baseline="0" dirty="0"/>
              <a:t>things.</a:t>
            </a:r>
            <a:endParaRPr lang="en-GB" baseline="0" dirty="0"/>
          </a:p>
          <a:p>
            <a:endParaRPr lang="en-GB" baseline="0" dirty="0"/>
          </a:p>
          <a:p>
            <a:endParaRPr lang="en-GB" baseline="0" dirty="0"/>
          </a:p>
        </p:txBody>
      </p:sp>
      <p:sp>
        <p:nvSpPr>
          <p:cNvPr id="4" name="Slide Number Placeholder 3"/>
          <p:cNvSpPr>
            <a:spLocks noGrp="1"/>
          </p:cNvSpPr>
          <p:nvPr>
            <p:ph type="sldNum" sz="quarter" idx="10"/>
          </p:nvPr>
        </p:nvSpPr>
        <p:spPr/>
        <p:txBody>
          <a:bodyPr/>
          <a:lstStyle/>
          <a:p>
            <a:fld id="{F798CE80-13C9-4C71-8A86-048046C6B90B}" type="slidenum">
              <a:rPr lang="en-GB" smtClean="0"/>
              <a:t>25</a:t>
            </a:fld>
            <a:endParaRPr lang="en-GB"/>
          </a:p>
        </p:txBody>
      </p:sp>
    </p:spTree>
    <p:extLst>
      <p:ext uri="{BB962C8B-B14F-4D97-AF65-F5344CB8AC3E}">
        <p14:creationId xmlns:p14="http://schemas.microsoft.com/office/powerpoint/2010/main" val="13277499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a:t>
            </a:r>
            <a:r>
              <a:rPr lang="en-GB" b="1" baseline="0" dirty="0"/>
              <a:t>USP </a:t>
            </a:r>
            <a:r>
              <a:rPr lang="en-GB" b="0" baseline="0" dirty="0"/>
              <a:t>for </a:t>
            </a:r>
            <a:r>
              <a:rPr lang="en-GB" b="0" baseline="0" dirty="0" err="1"/>
              <a:t>coap</a:t>
            </a:r>
            <a:r>
              <a:rPr lang="en-GB" b="0" baseline="0" dirty="0"/>
              <a:t> in my opinion is that it tries to </a:t>
            </a:r>
            <a:r>
              <a:rPr lang="en-GB" b="1" baseline="0" dirty="0"/>
              <a:t>embrace the best of the conventions </a:t>
            </a:r>
            <a:r>
              <a:rPr lang="en-GB" b="0" baseline="0" dirty="0"/>
              <a:t>of the modern web today.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In particular </a:t>
            </a:r>
            <a:r>
              <a:rPr lang="en-GB" b="0" baseline="0" dirty="0"/>
              <a:t>it implements the REST model of communication.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What that means if you are not familiar, is that when a client talks to a server, the </a:t>
            </a:r>
            <a:r>
              <a:rPr lang="en-GB" b="1" baseline="0" dirty="0"/>
              <a:t>server does not remember</a:t>
            </a:r>
            <a:r>
              <a:rPr lang="en-GB" b="0" baseline="0" dirty="0"/>
              <a:t> any of the conversation between 2 messages. My wife knows what this feels like if she talks to me when there is F1 racing on the </a:t>
            </a:r>
            <a:r>
              <a:rPr lang="en-GB" b="0" baseline="0" dirty="0" err="1"/>
              <a:t>tv</a:t>
            </a:r>
            <a:r>
              <a:rPr lang="en-GB" b="0" baseline="0" dirty="0"/>
              <a:t>. We are all familiar with web sessions, for example when logged into amazon it remembers who you are and what is in your basket – there is nothing like that with REST. With REST, all of </a:t>
            </a:r>
            <a:r>
              <a:rPr lang="en-GB" b="1" baseline="0" dirty="0"/>
              <a:t>your resources and operations have a URL a unique web </a:t>
            </a:r>
            <a:r>
              <a:rPr lang="en-GB" b="1" baseline="0" dirty="0" err="1"/>
              <a:t>addres</a:t>
            </a:r>
            <a:r>
              <a:rPr lang="en-GB" b="1" baseline="0" dirty="0"/>
              <a:t> </a:t>
            </a:r>
            <a:r>
              <a:rPr lang="en-GB" b="0" baseline="0" dirty="0"/>
              <a:t>to which you send GET requests to read or POST requests to write. All of the conversational state must be included in each message. This leads to far simpler and scalable systems.</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This is what </a:t>
            </a:r>
            <a:r>
              <a:rPr lang="en-GB" b="1" baseline="0" dirty="0" err="1"/>
              <a:t>CoAP</a:t>
            </a:r>
            <a:r>
              <a:rPr lang="en-GB" b="1" baseline="0" dirty="0"/>
              <a:t> have replicated </a:t>
            </a:r>
            <a:r>
              <a:rPr lang="en-GB" baseline="0" dirty="0"/>
              <a:t>with GET and POST commands to </a:t>
            </a:r>
            <a:r>
              <a:rPr lang="en-GB" baseline="0" dirty="0" err="1"/>
              <a:t>urls</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Also the protocol </a:t>
            </a:r>
            <a:r>
              <a:rPr lang="en-GB" b="1" baseline="0" dirty="0"/>
              <a:t>supports a limited number of content types </a:t>
            </a:r>
            <a:r>
              <a:rPr lang="en-GB" baseline="0" dirty="0"/>
              <a:t>such as text/xml or image/</a:t>
            </a:r>
            <a:r>
              <a:rPr lang="en-GB" baseline="0" dirty="0" err="1"/>
              <a:t>png</a:t>
            </a:r>
            <a:r>
              <a:rPr lang="en-GB" baseline="0" dirty="0"/>
              <a:t> so you can tell the other node how to interpret your data.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One of the unique benefits of this architecture is that you are able to create </a:t>
            </a:r>
            <a:r>
              <a:rPr lang="en-GB" b="1" baseline="0" dirty="0" err="1"/>
              <a:t>coap</a:t>
            </a:r>
            <a:r>
              <a:rPr lang="en-GB" b="1" baseline="0" dirty="0"/>
              <a:t> to http proxies </a:t>
            </a:r>
            <a:r>
              <a:rPr lang="en-GB" baseline="0" dirty="0"/>
              <a:t>so that you can route your local wireless </a:t>
            </a:r>
            <a:r>
              <a:rPr lang="en-GB" baseline="0" dirty="0" err="1"/>
              <a:t>coap</a:t>
            </a:r>
            <a:r>
              <a:rPr lang="en-GB" baseline="0" dirty="0"/>
              <a:t> messages over the internet to a receiving proxy the other end, making this a very flexible </a:t>
            </a:r>
            <a:r>
              <a:rPr lang="en-GB" baseline="0" dirty="0" err="1"/>
              <a:t>iot</a:t>
            </a:r>
            <a:r>
              <a:rPr lang="en-GB" baseline="0" dirty="0"/>
              <a:t> solution.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fld id="{F798CE80-13C9-4C71-8A86-048046C6B90B}" type="slidenum">
              <a:rPr lang="en-GB" smtClean="0"/>
              <a:t>26</a:t>
            </a:fld>
            <a:endParaRPr lang="en-GB"/>
          </a:p>
        </p:txBody>
      </p:sp>
    </p:spTree>
    <p:extLst>
      <p:ext uri="{BB962C8B-B14F-4D97-AF65-F5344CB8AC3E}">
        <p14:creationId xmlns:p14="http://schemas.microsoft.com/office/powerpoint/2010/main" val="21266628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a:t>
            </a:r>
            <a:r>
              <a:rPr lang="en-GB" baseline="0" dirty="0"/>
              <a:t> is a really quick overview of </a:t>
            </a:r>
            <a:r>
              <a:rPr lang="en-GB" baseline="0" dirty="0" err="1"/>
              <a:t>CoAP</a:t>
            </a:r>
            <a:r>
              <a:rPr lang="en-GB" baseline="0" dirty="0"/>
              <a:t> but to list some other features</a:t>
            </a:r>
          </a:p>
          <a:p>
            <a:endParaRPr lang="en-GB" baseline="0" dirty="0"/>
          </a:p>
          <a:p>
            <a:r>
              <a:rPr lang="en-GB" baseline="0" dirty="0"/>
              <a:t>Like </a:t>
            </a:r>
            <a:r>
              <a:rPr lang="en-GB" baseline="0" dirty="0" err="1"/>
              <a:t>mqtt</a:t>
            </a:r>
            <a:r>
              <a:rPr lang="en-GB" baseline="0" dirty="0"/>
              <a:t> it has a </a:t>
            </a:r>
            <a:r>
              <a:rPr lang="en-GB" b="1" baseline="0" dirty="0"/>
              <a:t>super small fixed header size </a:t>
            </a:r>
            <a:r>
              <a:rPr lang="en-GB" baseline="0" dirty="0"/>
              <a:t>– 4 bytes in this case with optional tokens for managing </a:t>
            </a:r>
            <a:r>
              <a:rPr lang="en-GB" baseline="0" dirty="0" err="1"/>
              <a:t>asynch</a:t>
            </a:r>
            <a:r>
              <a:rPr lang="en-GB" baseline="0" dirty="0"/>
              <a:t> conversations and options such as the content type we discussed earlier.</a:t>
            </a:r>
          </a:p>
          <a:p>
            <a:endParaRPr lang="en-GB" baseline="0" dirty="0"/>
          </a:p>
          <a:p>
            <a:r>
              <a:rPr lang="en-GB" baseline="0" dirty="0"/>
              <a:t>While it does not have the </a:t>
            </a:r>
            <a:r>
              <a:rPr lang="en-GB" b="1" baseline="0" dirty="0"/>
              <a:t>queues of </a:t>
            </a:r>
            <a:r>
              <a:rPr lang="en-GB" b="1" baseline="0" dirty="0" err="1"/>
              <a:t>mqtt</a:t>
            </a:r>
            <a:r>
              <a:rPr lang="en-GB" baseline="0" dirty="0"/>
              <a:t>, it is possible to </a:t>
            </a:r>
            <a:r>
              <a:rPr lang="en-GB" b="1" baseline="0" dirty="0"/>
              <a:t>subscribe to a </a:t>
            </a:r>
            <a:r>
              <a:rPr lang="en-GB" b="1" baseline="0" dirty="0" err="1"/>
              <a:t>url</a:t>
            </a:r>
            <a:r>
              <a:rPr lang="en-GB" b="1" baseline="0" dirty="0"/>
              <a:t> </a:t>
            </a:r>
            <a:r>
              <a:rPr lang="en-GB" b="0" baseline="0" dirty="0"/>
              <a:t>on another node, and to receive </a:t>
            </a:r>
            <a:r>
              <a:rPr lang="en-GB" b="1" baseline="0" dirty="0"/>
              <a:t>all changes of value </a:t>
            </a:r>
            <a:r>
              <a:rPr lang="en-GB" b="0" baseline="0" dirty="0"/>
              <a:t>back.</a:t>
            </a:r>
            <a:endParaRPr lang="en-GB" b="1" baseline="0" dirty="0"/>
          </a:p>
          <a:p>
            <a:endParaRPr lang="en-GB" baseline="0" dirty="0"/>
          </a:p>
          <a:p>
            <a:r>
              <a:rPr lang="en-GB" b="1" baseline="0" dirty="0"/>
              <a:t>Complimentary standards </a:t>
            </a:r>
            <a:r>
              <a:rPr lang="en-GB" baseline="0" dirty="0"/>
              <a:t>have been written for </a:t>
            </a:r>
            <a:r>
              <a:rPr lang="en-GB" baseline="0" dirty="0" err="1"/>
              <a:t>coap</a:t>
            </a:r>
            <a:r>
              <a:rPr lang="en-GB" baseline="0" dirty="0"/>
              <a:t> over </a:t>
            </a:r>
            <a:r>
              <a:rPr lang="en-GB" baseline="0" dirty="0" err="1"/>
              <a:t>tcp</a:t>
            </a:r>
            <a:r>
              <a:rPr lang="en-GB" baseline="0" dirty="0"/>
              <a:t> or even </a:t>
            </a:r>
            <a:r>
              <a:rPr lang="en-GB" baseline="0" dirty="0" err="1"/>
              <a:t>sms</a:t>
            </a:r>
            <a:r>
              <a:rPr lang="en-GB" baseline="0" dirty="0"/>
              <a:t>.</a:t>
            </a:r>
          </a:p>
          <a:p>
            <a:endParaRPr lang="en-GB" baseline="0" dirty="0"/>
          </a:p>
          <a:p>
            <a:r>
              <a:rPr lang="en-GB" baseline="0" dirty="0"/>
              <a:t>As COAP is not TCP based you cannot tunnel over </a:t>
            </a:r>
            <a:r>
              <a:rPr lang="en-GB" baseline="0" dirty="0" err="1"/>
              <a:t>ssl</a:t>
            </a:r>
            <a:r>
              <a:rPr lang="en-GB" baseline="0" dirty="0"/>
              <a:t> but no worries, </a:t>
            </a:r>
            <a:r>
              <a:rPr lang="en-GB" b="1" baseline="0" dirty="0"/>
              <a:t>the boffins </a:t>
            </a:r>
            <a:r>
              <a:rPr lang="en-GB" baseline="0" dirty="0"/>
              <a:t>have created an equivalent for UDP </a:t>
            </a:r>
          </a:p>
          <a:p>
            <a:endParaRPr lang="en-GB" baseline="0" dirty="0"/>
          </a:p>
          <a:p>
            <a:endParaRPr lang="en-GB" baseline="0" dirty="0"/>
          </a:p>
        </p:txBody>
      </p:sp>
      <p:sp>
        <p:nvSpPr>
          <p:cNvPr id="4" name="Slide Number Placeholder 3"/>
          <p:cNvSpPr>
            <a:spLocks noGrp="1"/>
          </p:cNvSpPr>
          <p:nvPr>
            <p:ph type="sldNum" sz="quarter" idx="10"/>
          </p:nvPr>
        </p:nvSpPr>
        <p:spPr/>
        <p:txBody>
          <a:bodyPr/>
          <a:lstStyle/>
          <a:p>
            <a:fld id="{F798CE80-13C9-4C71-8A86-048046C6B90B}" type="slidenum">
              <a:rPr lang="en-GB" smtClean="0"/>
              <a:t>27</a:t>
            </a:fld>
            <a:endParaRPr lang="en-GB"/>
          </a:p>
        </p:txBody>
      </p:sp>
    </p:spTree>
    <p:extLst>
      <p:ext uri="{BB962C8B-B14F-4D97-AF65-F5344CB8AC3E}">
        <p14:creationId xmlns:p14="http://schemas.microsoft.com/office/powerpoint/2010/main" val="18730481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a:t>
            </a:r>
            <a:r>
              <a:rPr lang="en-GB" baseline="0" dirty="0"/>
              <a:t> for an </a:t>
            </a:r>
            <a:r>
              <a:rPr lang="en-GB" b="1" baseline="0" dirty="0"/>
              <a:t>academic</a:t>
            </a:r>
            <a:r>
              <a:rPr lang="en-GB" baseline="0" dirty="0"/>
              <a:t> real world use case of how you might harness </a:t>
            </a:r>
            <a:r>
              <a:rPr lang="en-GB" baseline="0" dirty="0" err="1"/>
              <a:t>CoAP</a:t>
            </a:r>
            <a:endParaRPr lang="en-GB" baseline="0" dirty="0"/>
          </a:p>
          <a:p>
            <a:endParaRPr lang="en-GB" baseline="0" dirty="0"/>
          </a:p>
          <a:p>
            <a:r>
              <a:rPr lang="en-GB" baseline="0" dirty="0"/>
              <a:t>On the left here we have a </a:t>
            </a:r>
            <a:r>
              <a:rPr lang="en-GB" baseline="0" dirty="0" err="1"/>
              <a:t>CoAP</a:t>
            </a:r>
            <a:r>
              <a:rPr lang="en-GB" baseline="0" dirty="0"/>
              <a:t> network of nodes, and a </a:t>
            </a:r>
            <a:r>
              <a:rPr lang="en-GB" b="1" baseline="0" dirty="0"/>
              <a:t>security camera has detected motion </a:t>
            </a:r>
            <a:r>
              <a:rPr lang="en-GB" baseline="0" dirty="0"/>
              <a:t>behind the hotel bar out of hours.</a:t>
            </a:r>
          </a:p>
          <a:p>
            <a:endParaRPr lang="en-GB" baseline="0" dirty="0"/>
          </a:p>
          <a:p>
            <a:r>
              <a:rPr lang="en-GB" baseline="0" dirty="0"/>
              <a:t>An xml message is posted to our proxy server which is then forwarded across the internet to a web server. </a:t>
            </a:r>
            <a:r>
              <a:rPr lang="en-GB" b="1" baseline="0" dirty="0"/>
              <a:t>Notice that very little needs to be translated </a:t>
            </a:r>
            <a:r>
              <a:rPr lang="en-GB" baseline="0" dirty="0"/>
              <a:t>between a </a:t>
            </a:r>
            <a:r>
              <a:rPr lang="en-GB" baseline="0" dirty="0" err="1"/>
              <a:t>coap</a:t>
            </a:r>
            <a:r>
              <a:rPr lang="en-GB" baseline="0" dirty="0"/>
              <a:t> and http message.</a:t>
            </a:r>
          </a:p>
          <a:p>
            <a:endParaRPr lang="en-GB" baseline="0" dirty="0"/>
          </a:p>
          <a:p>
            <a:r>
              <a:rPr lang="en-GB" baseline="0" dirty="0"/>
              <a:t>Our </a:t>
            </a:r>
            <a:r>
              <a:rPr lang="en-GB" b="1" baseline="0" dirty="0"/>
              <a:t>downstream clients used by the security team </a:t>
            </a:r>
            <a:r>
              <a:rPr lang="en-GB" baseline="0" dirty="0"/>
              <a:t>talk http to this server and the app makes a request of an image of the last motion detected.</a:t>
            </a:r>
          </a:p>
          <a:p>
            <a:endParaRPr lang="en-GB" baseline="0" dirty="0"/>
          </a:p>
          <a:p>
            <a:r>
              <a:rPr lang="en-GB" baseline="0" dirty="0"/>
              <a:t>This is proxied back to our </a:t>
            </a:r>
            <a:r>
              <a:rPr lang="en-GB" baseline="0" dirty="0" err="1"/>
              <a:t>coap</a:t>
            </a:r>
            <a:r>
              <a:rPr lang="en-GB" baseline="0" dirty="0"/>
              <a:t> network, </a:t>
            </a:r>
            <a:r>
              <a:rPr lang="en-GB" b="1" baseline="0" dirty="0"/>
              <a:t>this time a GET request </a:t>
            </a:r>
          </a:p>
          <a:p>
            <a:endParaRPr lang="en-GB" b="1" baseline="0" dirty="0"/>
          </a:p>
          <a:p>
            <a:r>
              <a:rPr lang="en-GB" b="0" baseline="0" dirty="0"/>
              <a:t>And </a:t>
            </a:r>
            <a:r>
              <a:rPr lang="en-GB" b="1" baseline="0" dirty="0"/>
              <a:t>our culprit has been detected.</a:t>
            </a:r>
          </a:p>
          <a:p>
            <a:endParaRPr lang="en-GB" dirty="0"/>
          </a:p>
          <a:p>
            <a:endParaRPr lang="en-GB" dirty="0"/>
          </a:p>
        </p:txBody>
      </p:sp>
      <p:sp>
        <p:nvSpPr>
          <p:cNvPr id="4" name="Slide Number Placeholder 3"/>
          <p:cNvSpPr>
            <a:spLocks noGrp="1"/>
          </p:cNvSpPr>
          <p:nvPr>
            <p:ph type="sldNum" sz="quarter" idx="10"/>
          </p:nvPr>
        </p:nvSpPr>
        <p:spPr/>
        <p:txBody>
          <a:bodyPr/>
          <a:lstStyle/>
          <a:p>
            <a:fld id="{F798CE80-13C9-4C71-8A86-048046C6B90B}" type="slidenum">
              <a:rPr lang="en-GB" smtClean="0"/>
              <a:t>28</a:t>
            </a:fld>
            <a:endParaRPr lang="en-GB"/>
          </a:p>
        </p:txBody>
      </p:sp>
    </p:spTree>
    <p:extLst>
      <p:ext uri="{BB962C8B-B14F-4D97-AF65-F5344CB8AC3E}">
        <p14:creationId xmlns:p14="http://schemas.microsoft.com/office/powerpoint/2010/main" val="16921519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could</a:t>
            </a:r>
            <a:r>
              <a:rPr lang="en-US" baseline="0" dirty="0"/>
              <a:t> honestly for a long time about the differences between protocols,  but </a:t>
            </a:r>
            <a:r>
              <a:rPr lang="en-US" b="1" baseline="0" dirty="0"/>
              <a:t>I have selected just the few </a:t>
            </a:r>
            <a:r>
              <a:rPr lang="en-US" baseline="0" dirty="0"/>
              <a:t>I think are important.</a:t>
            </a:r>
            <a:endParaRPr lang="en-US" dirty="0"/>
          </a:p>
          <a:p>
            <a:endParaRPr lang="en-US" dirty="0"/>
          </a:p>
          <a:p>
            <a:r>
              <a:rPr lang="en-US" b="1" dirty="0" err="1"/>
              <a:t>Mqtt</a:t>
            </a:r>
            <a:r>
              <a:rPr lang="en-US" b="1" baseline="0" dirty="0"/>
              <a:t> is more mature</a:t>
            </a:r>
            <a:r>
              <a:rPr lang="en-US" baseline="0" dirty="0"/>
              <a:t>, it has been around longer and is more supported, it even has a </a:t>
            </a:r>
            <a:r>
              <a:rPr lang="en-US" baseline="0" dirty="0" err="1"/>
              <a:t>niagara</a:t>
            </a:r>
            <a:r>
              <a:rPr lang="en-US" baseline="0" dirty="0"/>
              <a:t> driver.</a:t>
            </a:r>
            <a:endParaRPr lang="en-US" dirty="0"/>
          </a:p>
          <a:p>
            <a:r>
              <a:rPr lang="en-US" b="1" dirty="0"/>
              <a:t>Discovery over</a:t>
            </a:r>
            <a:r>
              <a:rPr lang="en-US" b="1" baseline="0" dirty="0"/>
              <a:t> UDP is far more flexible </a:t>
            </a:r>
            <a:r>
              <a:rPr lang="en-US" baseline="0" dirty="0"/>
              <a:t>that wildcard subscriptions of </a:t>
            </a:r>
            <a:r>
              <a:rPr lang="en-US" baseline="0" dirty="0" err="1"/>
              <a:t>mqtt</a:t>
            </a:r>
            <a:endParaRPr lang="en-US" baseline="0" dirty="0"/>
          </a:p>
          <a:p>
            <a:r>
              <a:rPr lang="en-US" b="0" dirty="0" err="1"/>
              <a:t>Mqtt</a:t>
            </a:r>
            <a:r>
              <a:rPr lang="en-US" b="1" baseline="0" dirty="0"/>
              <a:t> </a:t>
            </a:r>
            <a:r>
              <a:rPr lang="en-US" b="0" baseline="0" dirty="0"/>
              <a:t>supports </a:t>
            </a:r>
            <a:r>
              <a:rPr lang="en-US" b="1" baseline="0" dirty="0"/>
              <a:t>many to many messaging across the internet </a:t>
            </a:r>
            <a:r>
              <a:rPr lang="en-US" b="0" baseline="0" dirty="0"/>
              <a:t>in a far more simple scalable fashion than using </a:t>
            </a:r>
            <a:r>
              <a:rPr lang="en-US" b="0" baseline="0" dirty="0" err="1"/>
              <a:t>udp</a:t>
            </a:r>
            <a:r>
              <a:rPr lang="en-US" b="0" baseline="0" dirty="0"/>
              <a:t> with proxies.</a:t>
            </a:r>
            <a:endParaRPr lang="en-US" b="1" dirty="0"/>
          </a:p>
          <a:p>
            <a:r>
              <a:rPr lang="en-US" dirty="0"/>
              <a:t>However the </a:t>
            </a:r>
            <a:r>
              <a:rPr lang="en-US" b="1" dirty="0"/>
              <a:t>restful</a:t>
            </a:r>
            <a:r>
              <a:rPr lang="en-US" b="1" baseline="0" dirty="0"/>
              <a:t> architecture may be a better fit </a:t>
            </a:r>
            <a:r>
              <a:rPr lang="en-US" baseline="0" dirty="0"/>
              <a:t>when slotting into existing integrations</a:t>
            </a:r>
          </a:p>
          <a:p>
            <a:r>
              <a:rPr lang="en-US" baseline="0" dirty="0"/>
              <a:t>It is likely that </a:t>
            </a:r>
            <a:r>
              <a:rPr lang="en-US" baseline="0" dirty="0" err="1"/>
              <a:t>mqtt</a:t>
            </a:r>
            <a:r>
              <a:rPr lang="en-US" baseline="0" dirty="0"/>
              <a:t> drivers are more battery efficient, </a:t>
            </a:r>
            <a:r>
              <a:rPr lang="en-US" baseline="0" dirty="0" err="1"/>
              <a:t>coap</a:t>
            </a:r>
            <a:r>
              <a:rPr lang="en-US" baseline="0" dirty="0"/>
              <a:t> devices being UDP will </a:t>
            </a:r>
            <a:r>
              <a:rPr lang="en-US" b="1" baseline="0" dirty="0"/>
              <a:t>receive a lot of broadcast messages </a:t>
            </a:r>
            <a:r>
              <a:rPr lang="en-US" baseline="0" dirty="0"/>
              <a:t>which are not intended for them.</a:t>
            </a:r>
            <a:endParaRPr lang="en-US" dirty="0"/>
          </a:p>
          <a:p>
            <a:endParaRPr lang="en-US" dirty="0"/>
          </a:p>
          <a:p>
            <a:r>
              <a:rPr lang="en-GB" b="1" dirty="0"/>
              <a:t>Simpler to Integrate – NAT</a:t>
            </a:r>
          </a:p>
          <a:p>
            <a:pPr lvl="1"/>
            <a:r>
              <a:rPr lang="en-GB" b="1" dirty="0"/>
              <a:t>The client makes the connection</a:t>
            </a:r>
          </a:p>
          <a:p>
            <a:endParaRPr lang="en-GB" b="1" dirty="0"/>
          </a:p>
          <a:p>
            <a:r>
              <a:rPr lang="en-GB" b="1" dirty="0"/>
              <a:t>Local M2M </a:t>
            </a:r>
            <a:r>
              <a:rPr lang="en-GB" b="1" dirty="0" err="1"/>
              <a:t>Comms</a:t>
            </a:r>
            <a:r>
              <a:rPr lang="en-GB" b="1" dirty="0"/>
              <a:t> – no </a:t>
            </a:r>
            <a:r>
              <a:rPr lang="en-GB" b="1" dirty="0" err="1"/>
              <a:t>brokerHTTP</a:t>
            </a:r>
            <a:r>
              <a:rPr lang="en-GB" b="1" dirty="0"/>
              <a:t> Proxy complexity</a:t>
            </a:r>
          </a:p>
          <a:p>
            <a:endParaRPr lang="en-GB" b="1" dirty="0"/>
          </a:p>
        </p:txBody>
      </p:sp>
      <p:sp>
        <p:nvSpPr>
          <p:cNvPr id="4" name="Slide Number Placeholder 3"/>
          <p:cNvSpPr>
            <a:spLocks noGrp="1"/>
          </p:cNvSpPr>
          <p:nvPr>
            <p:ph type="sldNum" sz="quarter" idx="10"/>
          </p:nvPr>
        </p:nvSpPr>
        <p:spPr/>
        <p:txBody>
          <a:bodyPr/>
          <a:lstStyle/>
          <a:p>
            <a:fld id="{F798CE80-13C9-4C71-8A86-048046C6B90B}" type="slidenum">
              <a:rPr lang="en-GB" smtClean="0"/>
              <a:t>29</a:t>
            </a:fld>
            <a:endParaRPr lang="en-GB"/>
          </a:p>
        </p:txBody>
      </p:sp>
    </p:spTree>
    <p:extLst>
      <p:ext uri="{BB962C8B-B14F-4D97-AF65-F5344CB8AC3E}">
        <p14:creationId xmlns:p14="http://schemas.microsoft.com/office/powerpoint/2010/main" val="8590263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AMQP is the </a:t>
            </a:r>
            <a:r>
              <a:rPr lang="en-US" b="1" dirty="0"/>
              <a:t>final</a:t>
            </a:r>
            <a:r>
              <a:rPr lang="en-US" baseline="0" dirty="0"/>
              <a:t> protocol we will examine </a:t>
            </a:r>
            <a:endParaRPr lang="en-GB" dirty="0"/>
          </a:p>
        </p:txBody>
      </p:sp>
      <p:sp>
        <p:nvSpPr>
          <p:cNvPr id="4" name="Slide Number Placeholder 3"/>
          <p:cNvSpPr>
            <a:spLocks noGrp="1"/>
          </p:cNvSpPr>
          <p:nvPr>
            <p:ph type="sldNum" sz="quarter" idx="10"/>
          </p:nvPr>
        </p:nvSpPr>
        <p:spPr/>
        <p:txBody>
          <a:bodyPr/>
          <a:lstStyle/>
          <a:p>
            <a:fld id="{F798CE80-13C9-4C71-8A86-048046C6B90B}" type="slidenum">
              <a:rPr lang="en-GB" smtClean="0"/>
              <a:t>30</a:t>
            </a:fld>
            <a:endParaRPr lang="en-GB"/>
          </a:p>
        </p:txBody>
      </p:sp>
    </p:spTree>
    <p:extLst>
      <p:ext uri="{BB962C8B-B14F-4D97-AF65-F5344CB8AC3E}">
        <p14:creationId xmlns:p14="http://schemas.microsoft.com/office/powerpoint/2010/main" val="38136678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t>
            </a:r>
            <a:r>
              <a:rPr lang="en-US" dirty="0" err="1"/>
              <a:t>amqp</a:t>
            </a:r>
            <a:r>
              <a:rPr lang="en-US" dirty="0"/>
              <a:t> – think </a:t>
            </a:r>
            <a:r>
              <a:rPr lang="en-US" dirty="0" err="1"/>
              <a:t>mqtt</a:t>
            </a:r>
            <a:r>
              <a:rPr lang="en-US" baseline="0" dirty="0"/>
              <a:t> </a:t>
            </a:r>
            <a:r>
              <a:rPr lang="en-US" b="1" baseline="0" dirty="0"/>
              <a:t>plus </a:t>
            </a:r>
            <a:r>
              <a:rPr lang="en-US" b="1" baseline="0" dirty="0" err="1"/>
              <a:t>plus</a:t>
            </a:r>
            <a:endParaRPr lang="en-US" b="1" baseline="0" dirty="0"/>
          </a:p>
          <a:p>
            <a:endParaRPr lang="en-US" baseline="0" dirty="0"/>
          </a:p>
          <a:p>
            <a:r>
              <a:rPr lang="en-US" baseline="0" dirty="0"/>
              <a:t>It is another </a:t>
            </a:r>
            <a:r>
              <a:rPr lang="en-US" b="1" baseline="0" dirty="0"/>
              <a:t>publisher/consumer</a:t>
            </a:r>
            <a:r>
              <a:rPr lang="en-US" baseline="0" dirty="0"/>
              <a:t> based model with a </a:t>
            </a:r>
            <a:r>
              <a:rPr lang="en-US" b="1" baseline="0" dirty="0"/>
              <a:t>broker</a:t>
            </a:r>
            <a:r>
              <a:rPr lang="en-US" baseline="0" dirty="0"/>
              <a:t>, but with more complexity. Instead of just topics, </a:t>
            </a:r>
            <a:r>
              <a:rPr lang="en-US" baseline="0" dirty="0" err="1"/>
              <a:t>amqp</a:t>
            </a:r>
            <a:r>
              <a:rPr lang="en-US" baseline="0" dirty="0"/>
              <a:t> has the further concept of exchanges and queues between the publisher and consumer.</a:t>
            </a:r>
          </a:p>
          <a:p>
            <a:endParaRPr lang="en-US" baseline="0" dirty="0"/>
          </a:p>
          <a:p>
            <a:r>
              <a:rPr lang="en-US" baseline="0" dirty="0"/>
              <a:t>Each </a:t>
            </a:r>
            <a:r>
              <a:rPr lang="en-US" b="1" baseline="0" dirty="0"/>
              <a:t>message specifies 2 values </a:t>
            </a:r>
            <a:r>
              <a:rPr lang="en-US" baseline="0" dirty="0"/>
              <a:t>it’s target exchange which you can think of as being the topic, it has a name here TEMPS. But it also specifies a </a:t>
            </a:r>
            <a:r>
              <a:rPr lang="en-US" b="1" baseline="0" dirty="0"/>
              <a:t>routing key </a:t>
            </a:r>
            <a:r>
              <a:rPr lang="en-US" baseline="0" dirty="0"/>
              <a:t>which dictates which queues this message may </a:t>
            </a:r>
            <a:r>
              <a:rPr lang="en-US" b="1" baseline="0" dirty="0"/>
              <a:t>get copied </a:t>
            </a:r>
            <a:r>
              <a:rPr lang="en-US" baseline="0" dirty="0"/>
              <a:t>to.</a:t>
            </a:r>
          </a:p>
          <a:p>
            <a:endParaRPr lang="en-US" baseline="0" dirty="0"/>
          </a:p>
          <a:p>
            <a:r>
              <a:rPr lang="en-US" baseline="0" dirty="0"/>
              <a:t>Clients can then </a:t>
            </a:r>
            <a:r>
              <a:rPr lang="en-US" b="1" baseline="0" dirty="0"/>
              <a:t>attach queues to the exchange </a:t>
            </a:r>
            <a:r>
              <a:rPr lang="en-US" baseline="0" dirty="0"/>
              <a:t>with an associated </a:t>
            </a:r>
            <a:r>
              <a:rPr lang="en-US" b="1" baseline="0" dirty="0"/>
              <a:t>binding key</a:t>
            </a:r>
            <a:r>
              <a:rPr lang="en-US" baseline="0" dirty="0"/>
              <a:t>. Each message whose routing key matches this queues binding key receive the message.  Like </a:t>
            </a:r>
            <a:r>
              <a:rPr lang="en-US" baseline="0" dirty="0" err="1"/>
              <a:t>mqtt</a:t>
            </a:r>
            <a:r>
              <a:rPr lang="en-US" baseline="0" dirty="0"/>
              <a:t> there is support for special characters</a:t>
            </a:r>
          </a:p>
          <a:p>
            <a:endParaRPr lang="en-US" baseline="0" dirty="0"/>
          </a:p>
          <a:p>
            <a:r>
              <a:rPr lang="en-US" baseline="0" dirty="0"/>
              <a:t>Any number of consumers may link themselves to queues. The important point to remember here is that the </a:t>
            </a:r>
            <a:r>
              <a:rPr lang="en-US" b="1" baseline="0" dirty="0"/>
              <a:t>consumers share that queue</a:t>
            </a:r>
            <a:r>
              <a:rPr lang="en-US" baseline="0" dirty="0"/>
              <a:t>, if you attach 2 consumers to the same queue then they will receive alternate messages.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F798CE80-13C9-4C71-8A86-048046C6B90B}" type="slidenum">
              <a:rPr lang="en-GB" smtClean="0"/>
              <a:t>31</a:t>
            </a:fld>
            <a:endParaRPr lang="en-GB"/>
          </a:p>
        </p:txBody>
      </p:sp>
    </p:spTree>
    <p:extLst>
      <p:ext uri="{BB962C8B-B14F-4D97-AF65-F5344CB8AC3E}">
        <p14:creationId xmlns:p14="http://schemas.microsoft.com/office/powerpoint/2010/main" val="2701714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are</a:t>
            </a:r>
            <a:r>
              <a:rPr lang="en-GB" baseline="0" dirty="0"/>
              <a:t> living in a constantly evolving world. When it comes to development, the </a:t>
            </a:r>
            <a:r>
              <a:rPr lang="en-GB" b="1" baseline="0" dirty="0"/>
              <a:t>time of monolithic applications </a:t>
            </a:r>
            <a:r>
              <a:rPr lang="en-GB" baseline="0" dirty="0"/>
              <a:t>running on application servers, even if these application are </a:t>
            </a:r>
            <a:r>
              <a:rPr lang="en-GB" b="1" baseline="0" dirty="0"/>
              <a:t>clustered</a:t>
            </a:r>
            <a:r>
              <a:rPr lang="en-GB" baseline="0" dirty="0"/>
              <a:t> is gradually being replaced with the new world of microservices. The new paradigm being that you create very small applications which are designed and built to perform very </a:t>
            </a:r>
            <a:r>
              <a:rPr lang="en-GB" b="1" baseline="0" dirty="0"/>
              <a:t>focused tasks</a:t>
            </a:r>
            <a:r>
              <a:rPr lang="en-GB" baseline="0" dirty="0"/>
              <a:t>, for example you may create a microservice for servicing just </a:t>
            </a:r>
            <a:r>
              <a:rPr lang="en-GB" b="1" baseline="0" dirty="0"/>
              <a:t>authentication</a:t>
            </a:r>
            <a:r>
              <a:rPr lang="en-GB" baseline="0" dirty="0"/>
              <a:t> requests from your web page, another which deals with </a:t>
            </a:r>
            <a:r>
              <a:rPr lang="en-GB" b="1" baseline="0" dirty="0"/>
              <a:t>storing</a:t>
            </a:r>
            <a:r>
              <a:rPr lang="en-GB" baseline="0" dirty="0"/>
              <a:t> data from your devices, another which </a:t>
            </a:r>
            <a:r>
              <a:rPr lang="en-GB" b="1" baseline="0" dirty="0"/>
              <a:t>queries</a:t>
            </a:r>
            <a:r>
              <a:rPr lang="en-GB" baseline="0" dirty="0"/>
              <a:t> them. Instead of running on an operating system natively – the micro services are launched within containers – little </a:t>
            </a:r>
            <a:r>
              <a:rPr lang="en-GB" b="1" baseline="0" dirty="0"/>
              <a:t>sandboxes</a:t>
            </a:r>
            <a:r>
              <a:rPr lang="en-GB" baseline="0" dirty="0"/>
              <a:t> which run just the underlying services required to fulfil the needs of your application. For example if your microservice just runs a python application and talks over http – your container will just support the python runtime, your web server of choice and with only the web ports enabled.</a:t>
            </a:r>
          </a:p>
          <a:p>
            <a:endParaRPr lang="en-GB" baseline="0" dirty="0"/>
          </a:p>
          <a:p>
            <a:r>
              <a:rPr lang="en-GB" dirty="0"/>
              <a:t>These containers</a:t>
            </a:r>
            <a:r>
              <a:rPr lang="en-GB" baseline="0" dirty="0"/>
              <a:t> run in </a:t>
            </a:r>
            <a:r>
              <a:rPr lang="en-GB" b="1" baseline="0" dirty="0"/>
              <a:t>orchestration</a:t>
            </a:r>
            <a:r>
              <a:rPr lang="en-GB" baseline="0" dirty="0"/>
              <a:t> platforms such as </a:t>
            </a:r>
            <a:r>
              <a:rPr lang="en-GB" baseline="0" dirty="0" err="1"/>
              <a:t>kubernetes</a:t>
            </a:r>
            <a:r>
              <a:rPr lang="en-GB" baseline="0" dirty="0"/>
              <a:t> to name one of many. If</a:t>
            </a:r>
            <a:r>
              <a:rPr lang="en-GB" dirty="0"/>
              <a:t> you</a:t>
            </a:r>
            <a:r>
              <a:rPr lang="en-GB" baseline="0" dirty="0"/>
              <a:t> find that demand is getting really high on a particular night, your container orchestrator can plug in new instances of your container to meet demand. This is horizontal scaling of applications </a:t>
            </a:r>
            <a:r>
              <a:rPr lang="en-GB" b="1" baseline="0" dirty="0"/>
              <a:t>like stacking containers on a ship</a:t>
            </a:r>
            <a:r>
              <a:rPr lang="en-GB" baseline="0" dirty="0"/>
              <a:t>, instead of continually adding more resources to your old monolithic application, you increases instances of your small application within the cluster.</a:t>
            </a:r>
          </a:p>
          <a:p>
            <a:endParaRPr lang="en-GB" baseline="0" dirty="0"/>
          </a:p>
          <a:p>
            <a:r>
              <a:rPr lang="en-GB" baseline="0" dirty="0"/>
              <a:t>In addition to this cloud platforms to host it all, IOT platforms which specialize in managing your device data.</a:t>
            </a:r>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F798CE80-13C9-4C71-8A86-048046C6B90B}" type="slidenum">
              <a:rPr lang="en-GB" smtClean="0"/>
              <a:t>5</a:t>
            </a:fld>
            <a:endParaRPr lang="en-GB"/>
          </a:p>
        </p:txBody>
      </p:sp>
    </p:spTree>
    <p:extLst>
      <p:ext uri="{BB962C8B-B14F-4D97-AF65-F5344CB8AC3E}">
        <p14:creationId xmlns:p14="http://schemas.microsoft.com/office/powerpoint/2010/main" val="31204149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798CE80-13C9-4C71-8A86-048046C6B90B}" type="slidenum">
              <a:rPr lang="en-GB" smtClean="0"/>
              <a:t>32</a:t>
            </a:fld>
            <a:endParaRPr lang="en-GB"/>
          </a:p>
        </p:txBody>
      </p:sp>
    </p:spTree>
    <p:extLst>
      <p:ext uri="{BB962C8B-B14F-4D97-AF65-F5344CB8AC3E}">
        <p14:creationId xmlns:p14="http://schemas.microsoft.com/office/powerpoint/2010/main" val="17177598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a:t>
            </a:r>
            <a:r>
              <a:rPr lang="en-GB" b="1" dirty="0"/>
              <a:t>combination</a:t>
            </a:r>
            <a:r>
              <a:rPr lang="en-GB" baseline="0" dirty="0"/>
              <a:t> of the different exchange behaviours and different bindings allows you to setup a vast array of different architectures between your publishers and consumers.</a:t>
            </a:r>
          </a:p>
          <a:p>
            <a:endParaRPr lang="en-GB" baseline="0" dirty="0"/>
          </a:p>
          <a:p>
            <a:r>
              <a:rPr lang="en-GB" baseline="0" dirty="0"/>
              <a:t>For example a many to many application where you might use a fanout exchange to deliver data to multiple queues allowing parallel processing of the same message. This might be delivering data to all clients subscribed to the data through their phone app.</a:t>
            </a:r>
          </a:p>
          <a:p>
            <a:endParaRPr lang="en-GB" baseline="0" dirty="0"/>
          </a:p>
          <a:p>
            <a:r>
              <a:rPr lang="en-GB" baseline="0" dirty="0"/>
              <a:t>Or you may choose to use load balance data in a round robin manner with multiple consumers attached to the same queues using.</a:t>
            </a:r>
          </a:p>
          <a:p>
            <a:endParaRPr lang="en-GB" baseline="0" dirty="0"/>
          </a:p>
          <a:p>
            <a:r>
              <a:rPr lang="en-GB" baseline="0" dirty="0"/>
              <a:t>Or a mixture of approaches is also possible</a:t>
            </a:r>
            <a:endParaRPr lang="en-GB" dirty="0"/>
          </a:p>
        </p:txBody>
      </p:sp>
      <p:sp>
        <p:nvSpPr>
          <p:cNvPr id="4" name="Slide Number Placeholder 3"/>
          <p:cNvSpPr>
            <a:spLocks noGrp="1"/>
          </p:cNvSpPr>
          <p:nvPr>
            <p:ph type="sldNum" sz="quarter" idx="10"/>
          </p:nvPr>
        </p:nvSpPr>
        <p:spPr/>
        <p:txBody>
          <a:bodyPr/>
          <a:lstStyle/>
          <a:p>
            <a:fld id="{F798CE80-13C9-4C71-8A86-048046C6B90B}" type="slidenum">
              <a:rPr lang="en-GB" smtClean="0"/>
              <a:t>33</a:t>
            </a:fld>
            <a:endParaRPr lang="en-GB"/>
          </a:p>
        </p:txBody>
      </p:sp>
    </p:spTree>
    <p:extLst>
      <p:ext uri="{BB962C8B-B14F-4D97-AF65-F5344CB8AC3E}">
        <p14:creationId xmlns:p14="http://schemas.microsoft.com/office/powerpoint/2010/main" val="11923934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terms of connections</a:t>
            </a:r>
            <a:r>
              <a:rPr lang="en-GB" baseline="0" dirty="0"/>
              <a:t> in </a:t>
            </a:r>
            <a:r>
              <a:rPr lang="en-GB" baseline="0" dirty="0" err="1"/>
              <a:t>amqp</a:t>
            </a:r>
            <a:r>
              <a:rPr lang="en-GB" baseline="0" dirty="0"/>
              <a:t>, connections are held between containers.</a:t>
            </a:r>
          </a:p>
          <a:p>
            <a:endParaRPr lang="en-GB" baseline="0" dirty="0"/>
          </a:p>
          <a:p>
            <a:r>
              <a:rPr lang="en-GB" baseline="0" dirty="0"/>
              <a:t>Containers are logical groups of nodes which are your publishers / consumers or queues </a:t>
            </a:r>
            <a:r>
              <a:rPr lang="en-GB" baseline="0" dirty="0" err="1"/>
              <a:t>etc</a:t>
            </a:r>
            <a:endParaRPr lang="en-GB" baseline="0" dirty="0"/>
          </a:p>
          <a:p>
            <a:endParaRPr lang="en-GB" baseline="0" dirty="0"/>
          </a:p>
          <a:p>
            <a:r>
              <a:rPr lang="en-GB" baseline="0" dirty="0"/>
              <a:t>Your containers maintain connections for communication, the connection is where security is applied</a:t>
            </a:r>
          </a:p>
          <a:p>
            <a:endParaRPr lang="en-GB" baseline="0" dirty="0"/>
          </a:p>
          <a:p>
            <a:r>
              <a:rPr lang="en-GB" baseline="0" dirty="0"/>
              <a:t>Within connections you have sessions which supports a multiplex 2 way conversation between links.</a:t>
            </a:r>
          </a:p>
          <a:p>
            <a:endParaRPr lang="en-GB" baseline="0" dirty="0"/>
          </a:p>
          <a:p>
            <a:r>
              <a:rPr lang="en-GB" baseline="0" dirty="0"/>
              <a:t>Links are where the messages between nodes take place, you can have multiple per session, and the link is </a:t>
            </a:r>
            <a:r>
              <a:rPr lang="en-GB" baseline="0" dirty="0" err="1"/>
              <a:t>stateful</a:t>
            </a:r>
            <a:r>
              <a:rPr lang="en-GB" baseline="0" dirty="0"/>
              <a:t> in that the current state of the conversation between nodes may be recovered and resumed.</a:t>
            </a:r>
            <a:endParaRPr lang="en-GB" dirty="0"/>
          </a:p>
        </p:txBody>
      </p:sp>
      <p:sp>
        <p:nvSpPr>
          <p:cNvPr id="4" name="Slide Number Placeholder 3"/>
          <p:cNvSpPr>
            <a:spLocks noGrp="1"/>
          </p:cNvSpPr>
          <p:nvPr>
            <p:ph type="sldNum" sz="quarter" idx="10"/>
          </p:nvPr>
        </p:nvSpPr>
        <p:spPr/>
        <p:txBody>
          <a:bodyPr/>
          <a:lstStyle/>
          <a:p>
            <a:fld id="{F798CE80-13C9-4C71-8A86-048046C6B90B}" type="slidenum">
              <a:rPr lang="en-GB" smtClean="0"/>
              <a:t>34</a:t>
            </a:fld>
            <a:endParaRPr lang="en-GB"/>
          </a:p>
        </p:txBody>
      </p:sp>
    </p:spTree>
    <p:extLst>
      <p:ext uri="{BB962C8B-B14F-4D97-AF65-F5344CB8AC3E}">
        <p14:creationId xmlns:p14="http://schemas.microsoft.com/office/powerpoint/2010/main" val="17244490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In all </a:t>
            </a:r>
            <a:r>
              <a:rPr lang="en-GB" b="1" baseline="0" dirty="0"/>
              <a:t>real world applications there are constraints imposed </a:t>
            </a:r>
            <a:r>
              <a:rPr lang="en-GB" baseline="0" dirty="0"/>
              <a:t>– be it licensing costs / bandwidth / cost of using that bandwidth.</a:t>
            </a:r>
          </a:p>
          <a:p>
            <a:endParaRPr lang="en-GB" baseline="0" dirty="0"/>
          </a:p>
          <a:p>
            <a:r>
              <a:rPr lang="en-GB" baseline="0" dirty="0" err="1"/>
              <a:t>Amqp</a:t>
            </a:r>
            <a:r>
              <a:rPr lang="en-GB" baseline="0" dirty="0"/>
              <a:t> has the concept of flow control </a:t>
            </a:r>
            <a:r>
              <a:rPr lang="en-GB" b="1" baseline="0" dirty="0"/>
              <a:t>built into the protocol </a:t>
            </a:r>
            <a:r>
              <a:rPr lang="en-GB" baseline="0" dirty="0"/>
              <a:t>at all levels.</a:t>
            </a:r>
          </a:p>
          <a:p>
            <a:endParaRPr lang="en-GB" baseline="0" dirty="0"/>
          </a:p>
        </p:txBody>
      </p:sp>
      <p:sp>
        <p:nvSpPr>
          <p:cNvPr id="4" name="Slide Number Placeholder 3"/>
          <p:cNvSpPr>
            <a:spLocks noGrp="1"/>
          </p:cNvSpPr>
          <p:nvPr>
            <p:ph type="sldNum" sz="quarter" idx="10"/>
          </p:nvPr>
        </p:nvSpPr>
        <p:spPr/>
        <p:txBody>
          <a:bodyPr/>
          <a:lstStyle/>
          <a:p>
            <a:fld id="{F798CE80-13C9-4C71-8A86-048046C6B90B}" type="slidenum">
              <a:rPr lang="en-GB" smtClean="0"/>
              <a:t>35</a:t>
            </a:fld>
            <a:endParaRPr lang="en-GB"/>
          </a:p>
        </p:txBody>
      </p:sp>
    </p:spTree>
    <p:extLst>
      <p:ext uri="{BB962C8B-B14F-4D97-AF65-F5344CB8AC3E}">
        <p14:creationId xmlns:p14="http://schemas.microsoft.com/office/powerpoint/2010/main" val="23677441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AMQP</a:t>
            </a:r>
            <a:r>
              <a:rPr lang="en-GB" baseline="0" dirty="0"/>
              <a:t> is quite a big topic in itself and too much to cover in full detail in 10 minutes, so I will simply list some of the features that make it standout.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Exchanges can be setup so that they are durable (survive broker restart) or temporary. They can also be setup to auto deleted themselves when the last link disconnects.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All 3 </a:t>
            </a:r>
            <a:r>
              <a:rPr lang="en-GB" baseline="0" dirty="0" err="1"/>
              <a:t>qos</a:t>
            </a:r>
            <a:r>
              <a:rPr lang="en-GB" baseline="0" dirty="0"/>
              <a:t> exist – at most once, at least once at most once.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Mime types and content encoding is supported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message properties can include expiry times to define how long messages sit in queues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You can specify different nodes to reply to for a given message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Tls</a:t>
            </a:r>
            <a:r>
              <a:rPr lang="en-GB" dirty="0"/>
              <a:t> security</a:t>
            </a:r>
            <a:r>
              <a:rPr lang="en-GB" baseline="0" dirty="0"/>
              <a:t> is available but you can choose to apply TLS before or after the </a:t>
            </a:r>
            <a:r>
              <a:rPr lang="en-GB" baseline="0" dirty="0" err="1"/>
              <a:t>amqp</a:t>
            </a:r>
            <a:r>
              <a:rPr lang="en-GB" baseline="0" dirty="0"/>
              <a:t> handshake between containers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Finally SASL negotiations is </a:t>
            </a:r>
            <a:r>
              <a:rPr lang="en-GB" baseline="0" dirty="0" err="1"/>
              <a:t>avalilable</a:t>
            </a:r>
            <a:r>
              <a:rPr lang="en-GB" baseline="0" dirty="0"/>
              <a:t> meaning 2 containers can select the highest shared authentication mechanism include digest / scram etc.</a:t>
            </a:r>
            <a:endParaRPr lang="en-GB" dirty="0"/>
          </a:p>
          <a:p>
            <a:endParaRPr lang="en-GB" dirty="0"/>
          </a:p>
        </p:txBody>
      </p:sp>
      <p:sp>
        <p:nvSpPr>
          <p:cNvPr id="4" name="Slide Number Placeholder 3"/>
          <p:cNvSpPr>
            <a:spLocks noGrp="1"/>
          </p:cNvSpPr>
          <p:nvPr>
            <p:ph type="sldNum" sz="quarter" idx="10"/>
          </p:nvPr>
        </p:nvSpPr>
        <p:spPr/>
        <p:txBody>
          <a:bodyPr/>
          <a:lstStyle/>
          <a:p>
            <a:fld id="{F798CE80-13C9-4C71-8A86-048046C6B90B}" type="slidenum">
              <a:rPr lang="en-GB" smtClean="0"/>
              <a:t>36</a:t>
            </a:fld>
            <a:endParaRPr lang="en-GB"/>
          </a:p>
        </p:txBody>
      </p:sp>
    </p:spTree>
    <p:extLst>
      <p:ext uri="{BB962C8B-B14F-4D97-AF65-F5344CB8AC3E}">
        <p14:creationId xmlns:p14="http://schemas.microsoft.com/office/powerpoint/2010/main" val="10375055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Support for </a:t>
            </a:r>
            <a:r>
              <a:rPr lang="en-GB" b="1" dirty="0" err="1"/>
              <a:t>amqp</a:t>
            </a:r>
            <a:r>
              <a:rPr lang="en-GB" b="1" dirty="0"/>
              <a:t> is growing fast</a:t>
            </a:r>
            <a:r>
              <a:rPr lang="en-GB" b="1" baseline="0" dirty="0"/>
              <a:t> </a:t>
            </a:r>
            <a:r>
              <a:rPr lang="en-GB" dirty="0"/>
              <a:t>and is pretty much</a:t>
            </a:r>
            <a:r>
              <a:rPr lang="en-GB" baseline="0" dirty="0"/>
              <a:t> at the same level now as </a:t>
            </a:r>
            <a:r>
              <a:rPr lang="en-GB" baseline="0" dirty="0" err="1"/>
              <a:t>mqtt</a:t>
            </a:r>
            <a:r>
              <a:rPr lang="en-GB" baseline="0" dirty="0"/>
              <a:t> despite being a newer technology</a:t>
            </a:r>
          </a:p>
          <a:p>
            <a:endParaRPr lang="en-GB" baseline="0" dirty="0"/>
          </a:p>
          <a:p>
            <a:r>
              <a:rPr lang="en-GB" baseline="0" dirty="0"/>
              <a:t>There is cross language client support on </a:t>
            </a:r>
            <a:r>
              <a:rPr lang="en-GB" baseline="0" dirty="0" err="1"/>
              <a:t>github</a:t>
            </a:r>
            <a:r>
              <a:rPr lang="en-GB" baseline="0" dirty="0"/>
              <a:t> and apache</a:t>
            </a:r>
          </a:p>
          <a:p>
            <a:endParaRPr lang="en-GB" baseline="0" dirty="0"/>
          </a:p>
          <a:p>
            <a:r>
              <a:rPr lang="en-GB" baseline="0" dirty="0"/>
              <a:t>In terms of brokers there are application such as </a:t>
            </a:r>
            <a:r>
              <a:rPr lang="en-GB" baseline="0" dirty="0" err="1"/>
              <a:t>rabbitmq</a:t>
            </a:r>
            <a:r>
              <a:rPr lang="en-GB" baseline="0" dirty="0"/>
              <a:t> which an open source message broker written in erlang that has really championed </a:t>
            </a:r>
            <a:r>
              <a:rPr lang="en-GB" baseline="0" dirty="0" err="1"/>
              <a:t>amqp</a:t>
            </a:r>
            <a:endParaRPr lang="en-GB" baseline="0" dirty="0"/>
          </a:p>
          <a:p>
            <a:endParaRPr lang="en-GB" baseline="0" dirty="0"/>
          </a:p>
          <a:p>
            <a:r>
              <a:rPr lang="en-GB" baseline="0" dirty="0"/>
              <a:t>Apache </a:t>
            </a:r>
            <a:r>
              <a:rPr lang="en-GB" baseline="0" dirty="0" err="1"/>
              <a:t>activemq</a:t>
            </a:r>
            <a:r>
              <a:rPr lang="en-GB" baseline="0" dirty="0"/>
              <a:t> is another similar broker written in java and designed to be highly clustered, we saw all 3 of these listed in the </a:t>
            </a:r>
            <a:r>
              <a:rPr lang="en-GB" baseline="0" dirty="0" err="1"/>
              <a:t>mqtt</a:t>
            </a:r>
            <a:r>
              <a:rPr lang="en-GB" baseline="0" dirty="0"/>
              <a:t> slides also.</a:t>
            </a:r>
          </a:p>
          <a:p>
            <a:endParaRPr lang="en-GB" baseline="0" dirty="0"/>
          </a:p>
          <a:p>
            <a:r>
              <a:rPr lang="en-GB" baseline="0" dirty="0"/>
              <a:t>While there are </a:t>
            </a:r>
            <a:r>
              <a:rPr lang="en-GB" b="1" baseline="0" dirty="0"/>
              <a:t>no current plans </a:t>
            </a:r>
            <a:r>
              <a:rPr lang="en-GB" baseline="0" dirty="0"/>
              <a:t>in progress for a Niagara driver – if you have used </a:t>
            </a:r>
            <a:r>
              <a:rPr lang="en-GB" b="1" baseline="0" dirty="0" err="1"/>
              <a:t>Nigara</a:t>
            </a:r>
            <a:r>
              <a:rPr lang="en-GB" b="1" baseline="0" dirty="0"/>
              <a:t> Backup as a service </a:t>
            </a:r>
            <a:r>
              <a:rPr lang="en-GB" b="0" baseline="0" dirty="0"/>
              <a:t>then you have indirectly used AMQP</a:t>
            </a:r>
            <a:endParaRPr lang="en-GB" b="1" baseline="0" dirty="0"/>
          </a:p>
          <a:p>
            <a:endParaRPr lang="en-GB" dirty="0"/>
          </a:p>
        </p:txBody>
      </p:sp>
      <p:sp>
        <p:nvSpPr>
          <p:cNvPr id="4" name="Slide Number Placeholder 3"/>
          <p:cNvSpPr>
            <a:spLocks noGrp="1"/>
          </p:cNvSpPr>
          <p:nvPr>
            <p:ph type="sldNum" sz="quarter" idx="10"/>
          </p:nvPr>
        </p:nvSpPr>
        <p:spPr/>
        <p:txBody>
          <a:bodyPr/>
          <a:lstStyle/>
          <a:p>
            <a:fld id="{F798CE80-13C9-4C71-8A86-048046C6B90B}" type="slidenum">
              <a:rPr lang="en-GB" smtClean="0"/>
              <a:t>37</a:t>
            </a:fld>
            <a:endParaRPr lang="en-GB"/>
          </a:p>
        </p:txBody>
      </p:sp>
    </p:spTree>
    <p:extLst>
      <p:ext uri="{BB962C8B-B14F-4D97-AF65-F5344CB8AC3E}">
        <p14:creationId xmlns:p14="http://schemas.microsoft.com/office/powerpoint/2010/main" val="10542612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back to the </a:t>
            </a:r>
            <a:r>
              <a:rPr lang="en-US" b="1" baseline="0" dirty="0"/>
              <a:t>protocol ruckus</a:t>
            </a:r>
            <a:r>
              <a:rPr lang="en-US" baseline="0" dirty="0"/>
              <a:t>. </a:t>
            </a:r>
          </a:p>
          <a:p>
            <a:endParaRPr lang="en-US" baseline="0" dirty="0"/>
          </a:p>
          <a:p>
            <a:r>
              <a:rPr lang="en-US" baseline="0" dirty="0"/>
              <a:t>6- While </a:t>
            </a:r>
            <a:r>
              <a:rPr lang="en-US" baseline="0" dirty="0" err="1"/>
              <a:t>mqtt</a:t>
            </a:r>
            <a:r>
              <a:rPr lang="en-US" baseline="0" dirty="0"/>
              <a:t> was </a:t>
            </a:r>
            <a:r>
              <a:rPr lang="en-US" b="1" baseline="0" dirty="0"/>
              <a:t>written by IBM</a:t>
            </a:r>
            <a:r>
              <a:rPr lang="en-US" baseline="0" dirty="0"/>
              <a:t> for the IOT low powered devices world, AMQP was </a:t>
            </a:r>
            <a:r>
              <a:rPr lang="en-US" b="1" baseline="0" dirty="0"/>
              <a:t>conceived in the finance industry </a:t>
            </a:r>
            <a:r>
              <a:rPr lang="en-US" baseline="0" dirty="0"/>
              <a:t>to allow financial systems to exchange trading data. For that reason it has been designed from the outset to cope with very different systems talking to each other.</a:t>
            </a:r>
          </a:p>
          <a:p>
            <a:endParaRPr lang="en-US" baseline="0" dirty="0"/>
          </a:p>
          <a:p>
            <a:r>
              <a:rPr lang="en-US" baseline="0" dirty="0"/>
              <a:t>I should also point out at this juncture however, that some features </a:t>
            </a:r>
            <a:r>
              <a:rPr lang="en-US" baseline="0" dirty="0" err="1"/>
              <a:t>amqp</a:t>
            </a:r>
            <a:r>
              <a:rPr lang="en-US" baseline="0" dirty="0"/>
              <a:t> has over </a:t>
            </a:r>
            <a:r>
              <a:rPr lang="en-US" baseline="0" dirty="0" err="1"/>
              <a:t>mqtt</a:t>
            </a:r>
            <a:r>
              <a:rPr lang="en-US" baseline="0" dirty="0"/>
              <a:t> are arriving in </a:t>
            </a:r>
            <a:r>
              <a:rPr lang="en-US" b="1" baseline="0" dirty="0" err="1"/>
              <a:t>mqtt</a:t>
            </a:r>
            <a:r>
              <a:rPr lang="en-US" b="1" baseline="0" dirty="0"/>
              <a:t> v5.</a:t>
            </a:r>
          </a:p>
          <a:p>
            <a:endParaRPr lang="en-US" dirty="0"/>
          </a:p>
          <a:p>
            <a:r>
              <a:rPr lang="en-US" dirty="0"/>
              <a:t>================</a:t>
            </a:r>
          </a:p>
          <a:p>
            <a:endParaRPr lang="en-US" dirty="0"/>
          </a:p>
          <a:p>
            <a:r>
              <a:rPr lang="en-US" dirty="0"/>
              <a:t>https://lists.oasis-open.org/archives/amqp/201202/msg00086/StormMQ_WhitePaper_-_A_Comparison_of_AMQP_and_MQTT.pdf</a:t>
            </a:r>
          </a:p>
          <a:p>
            <a:endParaRPr lang="en-US" dirty="0"/>
          </a:p>
          <a:p>
            <a:r>
              <a:rPr lang="en-US" dirty="0"/>
              <a:t>AMQP permits almost any form of messaging including classic message queues, </a:t>
            </a:r>
            <a:r>
              <a:rPr lang="en-US" dirty="0" err="1"/>
              <a:t>roundrobin</a:t>
            </a:r>
            <a:r>
              <a:rPr lang="en-US" dirty="0"/>
              <a:t>, store-and-forward and combinations thereof. </a:t>
            </a:r>
          </a:p>
          <a:p>
            <a:endParaRPr lang="en-US" dirty="0"/>
          </a:p>
          <a:p>
            <a:r>
              <a:rPr lang="en-US" dirty="0"/>
              <a:t>AMQP as the asynchronous complement to HTTP</a:t>
            </a:r>
          </a:p>
          <a:p>
            <a:endParaRPr lang="en-US" dirty="0"/>
          </a:p>
          <a:p>
            <a:endParaRPr lang="en-US" dirty="0"/>
          </a:p>
          <a:p>
            <a:r>
              <a:rPr lang="en-US" dirty="0"/>
              <a:t>MQTT requires short user names and short passwords that do not provide enough entropy in the modern world. It has made these part of the protocol itself, so any change in policy, or security weakness, requires a new protocol version. AMQP uses SASL mechanisms, allowing </a:t>
            </a:r>
            <a:r>
              <a:rPr lang="en-US" dirty="0" err="1"/>
              <a:t>organisations</a:t>
            </a:r>
            <a:r>
              <a:rPr lang="en-US" dirty="0"/>
              <a:t> to choose the security that matters to them (e.g. Kerberos V5) without protocol change. It also supports a common security practice, the notion of proxy security servers, i.e. that the message queuing server (broker) is not the same as that providing the termination of the security layer(s). This allows </a:t>
            </a:r>
            <a:r>
              <a:rPr lang="en-US" dirty="0" err="1"/>
              <a:t>organisations</a:t>
            </a:r>
            <a:r>
              <a:rPr lang="en-US" dirty="0"/>
              <a:t> to use gatekeepers, nested firewalls, </a:t>
            </a:r>
            <a:r>
              <a:rPr lang="en-US" dirty="0" err="1"/>
              <a:t>etc</a:t>
            </a:r>
            <a:endParaRPr lang="en-US" dirty="0"/>
          </a:p>
          <a:p>
            <a:endParaRPr lang="en-US" dirty="0"/>
          </a:p>
          <a:p>
            <a:r>
              <a:rPr lang="en-US" dirty="0"/>
              <a:t>MQTT does not permit fragmentation of messages, making it difficult to transmit large messages with constrained memory devices, however. </a:t>
            </a:r>
          </a:p>
          <a:p>
            <a:endParaRPr lang="en-US" dirty="0"/>
          </a:p>
          <a:p>
            <a:r>
              <a:rPr lang="en-US" dirty="0"/>
              <a:t>To MQTT and </a:t>
            </a:r>
            <a:r>
              <a:rPr lang="en-US" dirty="0" err="1"/>
              <a:t>CoAP</a:t>
            </a:r>
            <a:r>
              <a:rPr lang="en-US" dirty="0"/>
              <a:t>, a message is opaque. Notionally, this is a good thing; but it limits the infrastructure to nothing more than transmission from sender to receiver. In AMQP, they are not. In practice, messages are not solely transmitted from a client to a receiver. They may be redirected or routed. They may pass through another pair of hands. </a:t>
            </a:r>
          </a:p>
          <a:p>
            <a:endParaRPr lang="en-US" dirty="0"/>
          </a:p>
          <a:p>
            <a:r>
              <a:rPr lang="en-US" dirty="0" err="1"/>
              <a:t>Amqp</a:t>
            </a:r>
            <a:r>
              <a:rPr lang="en-US" dirty="0"/>
              <a:t> general purpose message broker</a:t>
            </a:r>
          </a:p>
          <a:p>
            <a:endParaRPr lang="en-US" dirty="0"/>
          </a:p>
          <a:p>
            <a:r>
              <a:rPr lang="en-US" dirty="0" err="1"/>
              <a:t>Mqtt</a:t>
            </a:r>
            <a:r>
              <a:rPr lang="en-US" baseline="0" dirty="0"/>
              <a:t> used to deliver data to a control application, </a:t>
            </a:r>
            <a:r>
              <a:rPr lang="en-US" baseline="0" dirty="0" err="1"/>
              <a:t>amqp</a:t>
            </a:r>
            <a:r>
              <a:rPr lang="en-US" baseline="0" dirty="0"/>
              <a:t> used within your application?</a:t>
            </a:r>
          </a:p>
          <a:p>
            <a:endParaRPr lang="en-US" baseline="0" dirty="0"/>
          </a:p>
          <a:p>
            <a:r>
              <a:rPr lang="en-US" dirty="0"/>
              <a:t>MQTT is designed to be of use for many small, relatively dumb devices sending small messages on low-bandwidth networks. AMQP, on the other hand, is designed to provide the full vibrancy of messaging scenarios that have been seen in the last 25 years. </a:t>
            </a:r>
            <a:r>
              <a:rPr lang="en-US" dirty="0" err="1"/>
              <a:t>MQTTʼs</a:t>
            </a:r>
            <a:r>
              <a:rPr lang="en-US" dirty="0"/>
              <a:t> design goals are a subset of its intended uses. In particular, MQTT very much sees the network between the involved parties as a controlled, near private infrastructure; AMQP, on the other hand, is designed assuming it is in use between parties under different controls and who use network and infrastructure resources outside of those </a:t>
            </a:r>
            <a:r>
              <a:rPr lang="en-US" dirty="0" err="1"/>
              <a:t>partiesʼ</a:t>
            </a:r>
            <a:r>
              <a:rPr lang="en-US" dirty="0"/>
              <a:t> control.</a:t>
            </a:r>
          </a:p>
          <a:p>
            <a:endParaRPr lang="en-GB" dirty="0"/>
          </a:p>
        </p:txBody>
      </p:sp>
      <p:sp>
        <p:nvSpPr>
          <p:cNvPr id="4" name="Slide Number Placeholder 3"/>
          <p:cNvSpPr>
            <a:spLocks noGrp="1"/>
          </p:cNvSpPr>
          <p:nvPr>
            <p:ph type="sldNum" sz="quarter" idx="10"/>
          </p:nvPr>
        </p:nvSpPr>
        <p:spPr/>
        <p:txBody>
          <a:bodyPr/>
          <a:lstStyle/>
          <a:p>
            <a:fld id="{F798CE80-13C9-4C71-8A86-048046C6B90B}" type="slidenum">
              <a:rPr lang="en-GB" smtClean="0"/>
              <a:t>38</a:t>
            </a:fld>
            <a:endParaRPr lang="en-GB"/>
          </a:p>
        </p:txBody>
      </p:sp>
    </p:spTree>
    <p:extLst>
      <p:ext uri="{BB962C8B-B14F-4D97-AF65-F5344CB8AC3E}">
        <p14:creationId xmlns:p14="http://schemas.microsoft.com/office/powerpoint/2010/main" val="14699399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So what</a:t>
            </a:r>
            <a:r>
              <a:rPr lang="en-GB" b="1" baseline="0" dirty="0"/>
              <a:t> about our old friend</a:t>
            </a:r>
            <a:r>
              <a:rPr lang="en-GB" baseline="0" dirty="0"/>
              <a:t>. HTTP has been a staple of internet communications for years and will be for years to come.</a:t>
            </a:r>
            <a:endParaRPr lang="en-GB" dirty="0"/>
          </a:p>
          <a:p>
            <a:endParaRPr lang="en-GB" dirty="0"/>
          </a:p>
          <a:p>
            <a:r>
              <a:rPr lang="en-GB" dirty="0"/>
              <a:t>The </a:t>
            </a:r>
            <a:r>
              <a:rPr lang="en-GB" b="1" dirty="0"/>
              <a:t>simple fact </a:t>
            </a:r>
            <a:r>
              <a:rPr lang="en-GB" dirty="0"/>
              <a:t>is that not</a:t>
            </a:r>
            <a:r>
              <a:rPr lang="en-GB" baseline="0" dirty="0"/>
              <a:t> only are the new IOT protocols are far more battery efficient per message that http</a:t>
            </a:r>
          </a:p>
          <a:p>
            <a:endParaRPr lang="en-GB" baseline="0" dirty="0"/>
          </a:p>
          <a:p>
            <a:r>
              <a:rPr lang="en-GB" baseline="0" dirty="0"/>
              <a:t>But also the </a:t>
            </a:r>
            <a:r>
              <a:rPr lang="en-GB" b="1" baseline="0" dirty="0"/>
              <a:t>wealth of features </a:t>
            </a:r>
            <a:r>
              <a:rPr lang="en-GB" baseline="0" dirty="0"/>
              <a:t>we have seen that enable scaling / discovery / qualities of service / message expiry to name a few, while all possible with http – they typically require </a:t>
            </a:r>
            <a:r>
              <a:rPr lang="en-GB" b="1" baseline="0" dirty="0"/>
              <a:t>a developer or 7 </a:t>
            </a:r>
            <a:r>
              <a:rPr lang="en-GB" baseline="0" dirty="0"/>
              <a:t>to make them possible.</a:t>
            </a:r>
          </a:p>
          <a:p>
            <a:endParaRPr lang="en-GB" baseline="0" dirty="0"/>
          </a:p>
          <a:p>
            <a:r>
              <a:rPr lang="en-GB" baseline="0" dirty="0"/>
              <a:t>This is not the </a:t>
            </a:r>
            <a:r>
              <a:rPr lang="en-GB" b="1" baseline="0" dirty="0"/>
              <a:t>end of the story </a:t>
            </a:r>
            <a:r>
              <a:rPr lang="en-GB" baseline="0" dirty="0"/>
              <a:t>however, HTTP 2 is now on the scene which is far more efficient, but it is still </a:t>
            </a:r>
            <a:r>
              <a:rPr lang="en-GB" b="1" baseline="0" dirty="0"/>
              <a:t>gaining momentum </a:t>
            </a:r>
            <a:r>
              <a:rPr lang="en-GB" baseline="0" dirty="0"/>
              <a:t>and may only help with the first of these points here.</a:t>
            </a:r>
          </a:p>
          <a:p>
            <a:endParaRPr lang="en-GB" baseline="0" dirty="0"/>
          </a:p>
          <a:p>
            <a:endParaRPr lang="en-GB" dirty="0"/>
          </a:p>
          <a:p>
            <a:endParaRPr lang="en-GB" dirty="0"/>
          </a:p>
          <a:p>
            <a:endParaRPr lang="en-GB" dirty="0"/>
          </a:p>
          <a:p>
            <a:endParaRPr lang="en-GB" dirty="0"/>
          </a:p>
          <a:p>
            <a:endParaRPr lang="en-GB" dirty="0"/>
          </a:p>
          <a:p>
            <a:r>
              <a:rPr lang="en-GB" dirty="0"/>
              <a:t>====================</a:t>
            </a:r>
          </a:p>
          <a:p>
            <a:endParaRPr lang="en-GB" dirty="0"/>
          </a:p>
          <a:p>
            <a:endParaRPr lang="en-GB" dirty="0"/>
          </a:p>
          <a:p>
            <a:endParaRPr lang="en-GB" dirty="0"/>
          </a:p>
          <a:p>
            <a:r>
              <a:rPr lang="en-GB" dirty="0"/>
              <a:t>http://tutorials.jenkov.com/iap/why-http2-and-websockets-are-not-enough.html</a:t>
            </a:r>
          </a:p>
          <a:p>
            <a:endParaRPr lang="en-GB" dirty="0"/>
          </a:p>
          <a:p>
            <a:r>
              <a:rPr lang="en-GB" dirty="0"/>
              <a:t>One study which compared</a:t>
            </a:r>
            <a:r>
              <a:rPr lang="en-GB" baseline="0" dirty="0"/>
              <a:t> battery life between </a:t>
            </a:r>
            <a:r>
              <a:rPr lang="en-GB" baseline="0" dirty="0" err="1"/>
              <a:t>mqtt</a:t>
            </a:r>
            <a:r>
              <a:rPr lang="en-GB" baseline="0" dirty="0"/>
              <a:t> showed that </a:t>
            </a:r>
            <a:r>
              <a:rPr lang="en-GB" baseline="0" dirty="0" err="1"/>
              <a:t>mqtt</a:t>
            </a:r>
            <a:r>
              <a:rPr lang="en-GB" baseline="0" dirty="0"/>
              <a:t> was superior</a:t>
            </a:r>
            <a:endParaRPr lang="en-GB" dirty="0"/>
          </a:p>
          <a:p>
            <a:endParaRPr lang="en-GB" dirty="0"/>
          </a:p>
          <a:p>
            <a:r>
              <a:rPr lang="en-GB" dirty="0"/>
              <a:t>HTTP2 much faster</a:t>
            </a:r>
            <a:r>
              <a:rPr lang="en-GB" baseline="0" dirty="0"/>
              <a:t> and allows server push but still a s</a:t>
            </a:r>
            <a:r>
              <a:rPr lang="en-GB" dirty="0"/>
              <a:t>emantic</a:t>
            </a:r>
            <a:r>
              <a:rPr lang="en-GB" baseline="0" dirty="0"/>
              <a:t> difference – not many to many, no error handling</a:t>
            </a:r>
          </a:p>
          <a:p>
            <a:endParaRPr lang="en-GB" baseline="0" dirty="0"/>
          </a:p>
          <a:p>
            <a:endParaRPr lang="en-GB" baseline="0" dirty="0"/>
          </a:p>
          <a:p>
            <a:endParaRPr lang="en-GB" dirty="0"/>
          </a:p>
        </p:txBody>
      </p:sp>
      <p:sp>
        <p:nvSpPr>
          <p:cNvPr id="4" name="Slide Number Placeholder 3"/>
          <p:cNvSpPr>
            <a:spLocks noGrp="1"/>
          </p:cNvSpPr>
          <p:nvPr>
            <p:ph type="sldNum" sz="quarter" idx="10"/>
          </p:nvPr>
        </p:nvSpPr>
        <p:spPr/>
        <p:txBody>
          <a:bodyPr/>
          <a:lstStyle/>
          <a:p>
            <a:fld id="{F798CE80-13C9-4C71-8A86-048046C6B90B}" type="slidenum">
              <a:rPr lang="en-GB" smtClean="0"/>
              <a:t>39</a:t>
            </a:fld>
            <a:endParaRPr lang="en-GB"/>
          </a:p>
        </p:txBody>
      </p:sp>
    </p:spTree>
    <p:extLst>
      <p:ext uri="{BB962C8B-B14F-4D97-AF65-F5344CB8AC3E}">
        <p14:creationId xmlns:p14="http://schemas.microsoft.com/office/powerpoint/2010/main" val="27510632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One of the most common problems given to university software engineering students is the travelling salesman problem,</a:t>
            </a:r>
            <a:r>
              <a:rPr lang="en-GB" sz="1200" kern="1200" baseline="0" dirty="0">
                <a:solidFill>
                  <a:schemeClr val="tx1"/>
                </a:solidFill>
                <a:effectLst/>
                <a:latin typeface="+mn-lt"/>
                <a:ea typeface="+mn-ea"/>
                <a:cs typeface="+mn-cs"/>
              </a:rPr>
              <a:t> how to find the most efficient route between various points.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Today in our Stilton Hotel we will be facing a far more difficult prospect - the Travelling Tridium Salesman .. Because being in the</a:t>
            </a:r>
            <a:r>
              <a:rPr lang="en-GB" sz="1200" kern="1200" baseline="0" dirty="0">
                <a:solidFill>
                  <a:schemeClr val="tx1"/>
                </a:solidFill>
                <a:effectLst/>
                <a:latin typeface="+mn-lt"/>
                <a:ea typeface="+mn-ea"/>
                <a:cs typeface="+mn-cs"/>
              </a:rPr>
              <a:t> industry that we are in, our salesmen are stringent to the point of obsession when it comes to hotel room temperature.</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F798CE80-13C9-4C71-8A86-048046C6B90B}" type="slidenum">
              <a:rPr lang="en-GB" smtClean="0"/>
              <a:t>40</a:t>
            </a:fld>
            <a:endParaRPr lang="en-GB"/>
          </a:p>
        </p:txBody>
      </p:sp>
    </p:spTree>
    <p:extLst>
      <p:ext uri="{BB962C8B-B14F-4D97-AF65-F5344CB8AC3E}">
        <p14:creationId xmlns:p14="http://schemas.microsoft.com/office/powerpoint/2010/main" val="27059996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is</a:t>
            </a:r>
            <a:r>
              <a:rPr lang="en-GB" baseline="0" dirty="0"/>
              <a:t> where our EMEA salesman Paul Warnes likes to sleep, while Paul Price is more comfortable with this hotel room.</a:t>
            </a:r>
          </a:p>
        </p:txBody>
      </p:sp>
      <p:sp>
        <p:nvSpPr>
          <p:cNvPr id="4" name="Slide Number Placeholder 3"/>
          <p:cNvSpPr>
            <a:spLocks noGrp="1"/>
          </p:cNvSpPr>
          <p:nvPr>
            <p:ph type="sldNum" sz="quarter" idx="10"/>
          </p:nvPr>
        </p:nvSpPr>
        <p:spPr/>
        <p:txBody>
          <a:bodyPr/>
          <a:lstStyle/>
          <a:p>
            <a:fld id="{F798CE80-13C9-4C71-8A86-048046C6B90B}" type="slidenum">
              <a:rPr lang="en-GB" smtClean="0"/>
              <a:t>41</a:t>
            </a:fld>
            <a:endParaRPr lang="en-GB"/>
          </a:p>
        </p:txBody>
      </p:sp>
    </p:spTree>
    <p:extLst>
      <p:ext uri="{BB962C8B-B14F-4D97-AF65-F5344CB8AC3E}">
        <p14:creationId xmlns:p14="http://schemas.microsoft.com/office/powerpoint/2010/main" val="4177114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How does all this really apply</a:t>
            </a:r>
            <a:r>
              <a:rPr lang="en-GB" baseline="0" dirty="0"/>
              <a:t> yet to our industry? </a:t>
            </a:r>
            <a:r>
              <a:rPr lang="en-GB" dirty="0"/>
              <a:t>At the same time</a:t>
            </a:r>
            <a:r>
              <a:rPr lang="en-GB" baseline="0" dirty="0"/>
              <a:t> in buildings management as we are all aware, there are a lot more edge devices which means a lot more data to sift through, process and perform calculations upon.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In the </a:t>
            </a:r>
            <a:r>
              <a:rPr lang="en-GB" b="1" baseline="0" dirty="0"/>
              <a:t>old</a:t>
            </a:r>
            <a:r>
              <a:rPr lang="en-GB" baseline="0" dirty="0"/>
              <a:t> view of the world on the right - SCADA control system model as depicted here, the top 2 tiers of this model are becoming ever more </a:t>
            </a:r>
            <a:r>
              <a:rPr lang="en-GB" b="1" baseline="0" dirty="0"/>
              <a:t>suited as candidates </a:t>
            </a:r>
            <a:r>
              <a:rPr lang="en-GB" baseline="0" dirty="0"/>
              <a:t>for the types of services just mentioned. People will increasingly want </a:t>
            </a:r>
            <a:r>
              <a:rPr lang="en-GB" b="1" baseline="0" dirty="0"/>
              <a:t>vastly more quantities of data in the cloud </a:t>
            </a:r>
            <a:r>
              <a:rPr lang="en-GB" baseline="0" dirty="0"/>
              <a:t>so that they may perform </a:t>
            </a:r>
            <a:r>
              <a:rPr lang="en-GB" b="1" baseline="0" dirty="0"/>
              <a:t>analysis and feedback on large repositories of data from many sources</a:t>
            </a:r>
            <a:r>
              <a:rPr lang="en-GB" baseline="0" dirty="0"/>
              <a:t>. To apply the lessons learned in one site to another, </a:t>
            </a:r>
            <a:r>
              <a:rPr lang="en-GB" b="1" baseline="0" dirty="0"/>
              <a:t>refine and iterate</a:t>
            </a:r>
            <a:r>
              <a:rPr lang="en-GB" baseline="0" dirty="0"/>
              <a:t>. This can be used to </a:t>
            </a:r>
            <a:r>
              <a:rPr lang="en-GB" b="1" baseline="0" dirty="0"/>
              <a:t>compliment rule based analytics </a:t>
            </a:r>
            <a:r>
              <a:rPr lang="en-GB" baseline="0" dirty="0"/>
              <a:t>running down at the controller / local supervisor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demands</a:t>
            </a:r>
            <a:r>
              <a:rPr lang="en-GB" baseline="0" dirty="0"/>
              <a:t> of this technology, coupled with the ever growing array of edge enabled devices, calls for a new family of lightweight protocols.</a:t>
            </a:r>
          </a:p>
          <a:p>
            <a:endParaRPr lang="en-GB" dirty="0"/>
          </a:p>
        </p:txBody>
      </p:sp>
      <p:sp>
        <p:nvSpPr>
          <p:cNvPr id="4" name="Slide Number Placeholder 3"/>
          <p:cNvSpPr>
            <a:spLocks noGrp="1"/>
          </p:cNvSpPr>
          <p:nvPr>
            <p:ph type="sldNum" sz="quarter" idx="10"/>
          </p:nvPr>
        </p:nvSpPr>
        <p:spPr/>
        <p:txBody>
          <a:bodyPr/>
          <a:lstStyle/>
          <a:p>
            <a:fld id="{F798CE80-13C9-4C71-8A86-048046C6B90B}" type="slidenum">
              <a:rPr lang="en-GB" smtClean="0"/>
              <a:t>6</a:t>
            </a:fld>
            <a:endParaRPr lang="en-GB"/>
          </a:p>
        </p:txBody>
      </p:sp>
    </p:spTree>
    <p:extLst>
      <p:ext uri="{BB962C8B-B14F-4D97-AF65-F5344CB8AC3E}">
        <p14:creationId xmlns:p14="http://schemas.microsoft.com/office/powerpoint/2010/main" val="5085433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a:t>
            </a:r>
            <a:r>
              <a:rPr lang="en-GB" baseline="0" dirty="0"/>
              <a:t> gives us the opportunity to </a:t>
            </a:r>
            <a:r>
              <a:rPr lang="en-GB" baseline="0" dirty="0" err="1"/>
              <a:t>demonstate</a:t>
            </a:r>
            <a:r>
              <a:rPr lang="en-GB" baseline="0" dirty="0"/>
              <a:t> the </a:t>
            </a:r>
            <a:r>
              <a:rPr lang="en-GB" baseline="0" dirty="0" err="1"/>
              <a:t>mqtt</a:t>
            </a:r>
            <a:r>
              <a:rPr lang="en-GB" baseline="0" dirty="0"/>
              <a:t> driver in use in a hotel.</a:t>
            </a:r>
          </a:p>
          <a:p>
            <a:endParaRPr lang="en-GB" baseline="0" dirty="0"/>
          </a:p>
          <a:p>
            <a:r>
              <a:rPr lang="en-GB" baseline="0" dirty="0"/>
              <a:t>At </a:t>
            </a:r>
            <a:r>
              <a:rPr lang="en-GB" baseline="0" dirty="0" err="1"/>
              <a:t>tridium</a:t>
            </a:r>
            <a:r>
              <a:rPr lang="en-GB" baseline="0" dirty="0"/>
              <a:t> </a:t>
            </a:r>
            <a:r>
              <a:rPr lang="en-GB" baseline="0" dirty="0" err="1"/>
              <a:t>emea</a:t>
            </a:r>
            <a:r>
              <a:rPr lang="en-GB" baseline="0" dirty="0"/>
              <a:t> we have created a driver which integrates with the micros Fidelio hotel booking system. This allows you to represent the occupancy of a hotel room which has it’s own micros proxy point, and respond to pre arrival, check in and check out events to heat/cool and light your rooms as you see fit. As a bonus it also lets you react to the customers </a:t>
            </a:r>
            <a:r>
              <a:rPr lang="en-GB" baseline="0" dirty="0" err="1"/>
              <a:t>tv</a:t>
            </a:r>
            <a:r>
              <a:rPr lang="en-GB" baseline="0" dirty="0"/>
              <a:t> or minibar rights. </a:t>
            </a:r>
            <a:endParaRPr lang="en-GB" dirty="0"/>
          </a:p>
        </p:txBody>
      </p:sp>
      <p:sp>
        <p:nvSpPr>
          <p:cNvPr id="4" name="Slide Number Placeholder 3"/>
          <p:cNvSpPr>
            <a:spLocks noGrp="1"/>
          </p:cNvSpPr>
          <p:nvPr>
            <p:ph type="sldNum" sz="quarter" idx="10"/>
          </p:nvPr>
        </p:nvSpPr>
        <p:spPr/>
        <p:txBody>
          <a:bodyPr/>
          <a:lstStyle/>
          <a:p>
            <a:fld id="{F798CE80-13C9-4C71-8A86-048046C6B90B}" type="slidenum">
              <a:rPr lang="en-GB" smtClean="0"/>
              <a:t>42</a:t>
            </a:fld>
            <a:endParaRPr lang="en-GB"/>
          </a:p>
        </p:txBody>
      </p:sp>
    </p:spTree>
    <p:extLst>
      <p:ext uri="{BB962C8B-B14F-4D97-AF65-F5344CB8AC3E}">
        <p14:creationId xmlns:p14="http://schemas.microsoft.com/office/powerpoint/2010/main" val="233306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798CE80-13C9-4C71-8A86-048046C6B90B}" type="slidenum">
              <a:rPr lang="en-GB" smtClean="0"/>
              <a:t>44</a:t>
            </a:fld>
            <a:endParaRPr lang="en-GB"/>
          </a:p>
        </p:txBody>
      </p:sp>
    </p:spTree>
    <p:extLst>
      <p:ext uri="{BB962C8B-B14F-4D97-AF65-F5344CB8AC3E}">
        <p14:creationId xmlns:p14="http://schemas.microsoft.com/office/powerpoint/2010/main" val="26373017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exists</a:t>
            </a:r>
            <a:r>
              <a:rPr lang="en-GB" baseline="0" dirty="0"/>
              <a:t> a </a:t>
            </a:r>
            <a:r>
              <a:rPr lang="en-GB" b="1" baseline="0" dirty="0"/>
              <a:t>mind boggling </a:t>
            </a:r>
            <a:r>
              <a:rPr lang="en-GB" baseline="0" dirty="0"/>
              <a:t>array of data protocols out there which are compatible with IOT applications and it can sometimes be a headache to get to grips with them. So much so that it was a </a:t>
            </a:r>
            <a:r>
              <a:rPr lang="en-GB" b="1" baseline="0" dirty="0"/>
              <a:t>nightmare to compose</a:t>
            </a:r>
            <a:r>
              <a:rPr lang="en-GB" baseline="0" dirty="0"/>
              <a:t> this slide as I kept remembering more and having to fix my animations, and I should stress that this is a just a snapshot of some more prominent technologies.</a:t>
            </a:r>
            <a:endParaRPr lang="en-GB" dirty="0"/>
          </a:p>
          <a:p>
            <a:endParaRPr lang="en-GB" dirty="0"/>
          </a:p>
          <a:p>
            <a:r>
              <a:rPr lang="en-GB" dirty="0"/>
              <a:t>There</a:t>
            </a:r>
            <a:r>
              <a:rPr lang="en-GB" baseline="0" dirty="0"/>
              <a:t> are many ways to slice the cake – some are based </a:t>
            </a:r>
            <a:r>
              <a:rPr lang="en-GB" b="1" baseline="0" dirty="0"/>
              <a:t>open standards – some are proprietary</a:t>
            </a:r>
            <a:r>
              <a:rPr lang="en-GB" baseline="0" dirty="0"/>
              <a:t>.</a:t>
            </a:r>
          </a:p>
          <a:p>
            <a:r>
              <a:rPr lang="en-GB" baseline="0" dirty="0"/>
              <a:t>Some are </a:t>
            </a:r>
            <a:r>
              <a:rPr lang="en-GB" b="1" baseline="0" dirty="0"/>
              <a:t>application layer </a:t>
            </a:r>
            <a:r>
              <a:rPr lang="en-GB" baseline="0" dirty="0"/>
              <a:t>protocols which deliver data on top of </a:t>
            </a:r>
            <a:r>
              <a:rPr lang="en-GB" b="1" baseline="0" dirty="0"/>
              <a:t>transport layer </a:t>
            </a:r>
            <a:r>
              <a:rPr lang="en-GB" baseline="0" dirty="0"/>
              <a:t>protocols</a:t>
            </a:r>
          </a:p>
          <a:p>
            <a:r>
              <a:rPr lang="en-GB" baseline="0" dirty="0"/>
              <a:t>Some are used to communicate between devices within a building whereas others are designed for wide area networks and beyond</a:t>
            </a:r>
          </a:p>
          <a:p>
            <a:r>
              <a:rPr lang="en-GB" baseline="0" dirty="0"/>
              <a:t>Some are simply part of the http stack of web technologies</a:t>
            </a:r>
          </a:p>
          <a:p>
            <a:endParaRPr lang="en-GB" baseline="0" dirty="0"/>
          </a:p>
          <a:p>
            <a:r>
              <a:rPr lang="en-GB" dirty="0"/>
              <a:t>We cannot possibly cover</a:t>
            </a:r>
            <a:r>
              <a:rPr lang="en-GB" baseline="0" dirty="0"/>
              <a:t> all of these in a 45 minute talk, so instead I would like to speak on just a few of these which satisfy a more specific criteria …….. </a:t>
            </a:r>
            <a:endParaRPr lang="en-GB" dirty="0"/>
          </a:p>
        </p:txBody>
      </p:sp>
      <p:sp>
        <p:nvSpPr>
          <p:cNvPr id="4" name="Slide Number Placeholder 3"/>
          <p:cNvSpPr>
            <a:spLocks noGrp="1"/>
          </p:cNvSpPr>
          <p:nvPr>
            <p:ph type="sldNum" sz="quarter" idx="10"/>
          </p:nvPr>
        </p:nvSpPr>
        <p:spPr/>
        <p:txBody>
          <a:bodyPr/>
          <a:lstStyle/>
          <a:p>
            <a:fld id="{F798CE80-13C9-4C71-8A86-048046C6B90B}" type="slidenum">
              <a:rPr lang="en-GB" smtClean="0"/>
              <a:t>7</a:t>
            </a:fld>
            <a:endParaRPr lang="en-GB"/>
          </a:p>
        </p:txBody>
      </p:sp>
    </p:spTree>
    <p:extLst>
      <p:ext uri="{BB962C8B-B14F-4D97-AF65-F5344CB8AC3E}">
        <p14:creationId xmlns:p14="http://schemas.microsoft.com/office/powerpoint/2010/main" val="21629462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Theresa May </a:t>
            </a:r>
            <a:r>
              <a:rPr lang="en-GB" b="1" dirty="0"/>
              <a:t>the current British Prime Minister. </a:t>
            </a:r>
            <a:r>
              <a:rPr lang="en-GB" b="0" dirty="0"/>
              <a:t>I</a:t>
            </a:r>
            <a:r>
              <a:rPr lang="en-GB" b="0" baseline="0" dirty="0"/>
              <a:t> am not implying she is a lightweight here, and no there was not some bet to get her into my slides. Last year she</a:t>
            </a:r>
            <a:r>
              <a:rPr lang="en-GB" b="1" dirty="0"/>
              <a:t> </a:t>
            </a:r>
            <a:r>
              <a:rPr lang="en-GB" dirty="0"/>
              <a:t>managed</a:t>
            </a:r>
            <a:r>
              <a:rPr lang="en-GB" baseline="0" dirty="0"/>
              <a:t> to establish re-election using the punchy political slogan ‘Strong and Stable’. Well IOT protocols are much better than this.</a:t>
            </a:r>
          </a:p>
          <a:p>
            <a:endParaRPr lang="en-GB" baseline="0" dirty="0"/>
          </a:p>
          <a:p>
            <a:r>
              <a:rPr lang="en-GB" baseline="0" dirty="0"/>
              <a:t>they are small protocols, </a:t>
            </a:r>
            <a:r>
              <a:rPr lang="en-GB" b="1" baseline="0" dirty="0"/>
              <a:t>tiny footprints </a:t>
            </a:r>
            <a:r>
              <a:rPr lang="en-GB" baseline="0" dirty="0"/>
              <a:t>with very catalogues of commands. Each protocol lets you put whatever binary data you require into the payload of the message allowing you to build your own vendor specific messages, in this respect they are analogous to the </a:t>
            </a:r>
            <a:r>
              <a:rPr lang="en-GB" b="1" baseline="0" dirty="0"/>
              <a:t>Modbus</a:t>
            </a:r>
            <a:r>
              <a:rPr lang="en-GB" baseline="0" dirty="0"/>
              <a:t> of the control protocol world?</a:t>
            </a:r>
          </a:p>
          <a:p>
            <a:endParaRPr lang="en-GB" baseline="0" dirty="0"/>
          </a:p>
          <a:p>
            <a:r>
              <a:rPr lang="en-GB" baseline="0" dirty="0"/>
              <a:t>These protocols are efficient – favouring small binary headers, packets in the </a:t>
            </a:r>
            <a:r>
              <a:rPr lang="en-GB" b="1" baseline="0" dirty="0"/>
              <a:t>10’s of bytes </a:t>
            </a:r>
            <a:r>
              <a:rPr lang="en-GB" baseline="0" dirty="0"/>
              <a:t>instead of 100s, making them more </a:t>
            </a:r>
            <a:r>
              <a:rPr lang="en-GB" b="1" baseline="0" dirty="0"/>
              <a:t>battery efficient</a:t>
            </a:r>
          </a:p>
          <a:p>
            <a:endParaRPr lang="en-GB" b="1" baseline="0" dirty="0"/>
          </a:p>
          <a:p>
            <a:r>
              <a:rPr lang="en-GB" baseline="0" dirty="0"/>
              <a:t>They survive on </a:t>
            </a:r>
            <a:r>
              <a:rPr lang="en-GB" b="1" baseline="0" dirty="0"/>
              <a:t>unstable </a:t>
            </a:r>
            <a:r>
              <a:rPr lang="en-GB" baseline="0" dirty="0"/>
              <a:t>networks perhaps over wireless </a:t>
            </a:r>
            <a:r>
              <a:rPr lang="en-GB" baseline="0" dirty="0" err="1"/>
              <a:t>comms</a:t>
            </a:r>
            <a:r>
              <a:rPr lang="en-GB" baseline="0" dirty="0"/>
              <a:t>. Support methods for </a:t>
            </a:r>
            <a:r>
              <a:rPr lang="en-GB" b="1" baseline="0" dirty="0"/>
              <a:t>self recovery from error conditions</a:t>
            </a:r>
            <a:r>
              <a:rPr lang="en-GB" baseline="0" dirty="0"/>
              <a:t>, useful on </a:t>
            </a:r>
            <a:r>
              <a:rPr lang="en-GB" baseline="0" dirty="0" err="1"/>
              <a:t>lossy</a:t>
            </a:r>
            <a:r>
              <a:rPr lang="en-GB" baseline="0" dirty="0"/>
              <a:t> networks</a:t>
            </a:r>
          </a:p>
          <a:p>
            <a:endParaRPr lang="en-GB" baseline="0" dirty="0"/>
          </a:p>
          <a:p>
            <a:r>
              <a:rPr lang="en-GB" baseline="0" dirty="0"/>
              <a:t>Due to their </a:t>
            </a:r>
            <a:r>
              <a:rPr lang="en-GB" b="1" baseline="0" dirty="0"/>
              <a:t>many to many </a:t>
            </a:r>
            <a:r>
              <a:rPr lang="en-GB" baseline="0" dirty="0"/>
              <a:t>natures they can scale up beyond the scope of traditional topology, </a:t>
            </a:r>
            <a:r>
              <a:rPr lang="en-GB" b="1" dirty="0"/>
              <a:t>adding more devices </a:t>
            </a:r>
            <a:r>
              <a:rPr lang="en-GB" dirty="0"/>
              <a:t>does not limit the design</a:t>
            </a:r>
          </a:p>
          <a:p>
            <a:endParaRPr lang="en-GB" baseline="0" dirty="0"/>
          </a:p>
          <a:p>
            <a:r>
              <a:rPr lang="en-GB" baseline="0" dirty="0"/>
              <a:t>They are based upon </a:t>
            </a:r>
            <a:r>
              <a:rPr lang="en-GB" b="1" baseline="0" dirty="0"/>
              <a:t>non proprietary open standards </a:t>
            </a:r>
            <a:r>
              <a:rPr lang="en-GB" b="0" baseline="0" dirty="0"/>
              <a:t>promoting growth of tooling </a:t>
            </a:r>
            <a:r>
              <a:rPr lang="en-GB" baseline="0" dirty="0"/>
              <a:t>and reuse the best bits of existing web protocols</a:t>
            </a:r>
          </a:p>
          <a:p>
            <a:endParaRPr lang="en-GB" baseline="0" dirty="0"/>
          </a:p>
          <a:p>
            <a:r>
              <a:rPr lang="en-GB" baseline="0" dirty="0"/>
              <a:t>They </a:t>
            </a:r>
            <a:r>
              <a:rPr lang="en-GB" b="1" baseline="0" dirty="0"/>
              <a:t>utilize modern authentication technology</a:t>
            </a:r>
            <a:r>
              <a:rPr lang="en-GB" baseline="0" dirty="0"/>
              <a:t>.</a:t>
            </a:r>
          </a:p>
          <a:p>
            <a:endParaRPr lang="en-GB" baseline="0" dirty="0"/>
          </a:p>
          <a:p>
            <a:r>
              <a:rPr lang="en-GB" baseline="0" dirty="0"/>
              <a:t>It is important to stress that these protocols are not really competing with your well known control systems such as </a:t>
            </a:r>
            <a:r>
              <a:rPr lang="en-GB" baseline="0" dirty="0" err="1"/>
              <a:t>Bacnet</a:t>
            </a:r>
            <a:r>
              <a:rPr lang="en-GB" baseline="0" dirty="0"/>
              <a:t>, they serve a different purpose which is more about delivery of data and events from different sources to a remote application, and less about offering a rich structured protocol of functionality for a specific suite of equipment on a given site.</a:t>
            </a:r>
          </a:p>
        </p:txBody>
      </p:sp>
      <p:sp>
        <p:nvSpPr>
          <p:cNvPr id="4" name="Slide Number Placeholder 3"/>
          <p:cNvSpPr>
            <a:spLocks noGrp="1"/>
          </p:cNvSpPr>
          <p:nvPr>
            <p:ph type="sldNum" sz="quarter" idx="10"/>
          </p:nvPr>
        </p:nvSpPr>
        <p:spPr/>
        <p:txBody>
          <a:bodyPr/>
          <a:lstStyle/>
          <a:p>
            <a:fld id="{F798CE80-13C9-4C71-8A86-048046C6B90B}" type="slidenum">
              <a:rPr lang="en-GB" smtClean="0"/>
              <a:t>8</a:t>
            </a:fld>
            <a:endParaRPr lang="en-GB"/>
          </a:p>
        </p:txBody>
      </p:sp>
    </p:spTree>
    <p:extLst>
      <p:ext uri="{BB962C8B-B14F-4D97-AF65-F5344CB8AC3E}">
        <p14:creationId xmlns:p14="http://schemas.microsoft.com/office/powerpoint/2010/main" val="24258471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798CE80-13C9-4C71-8A86-048046C6B90B}" type="slidenum">
              <a:rPr lang="en-GB" smtClean="0"/>
              <a:t>9</a:t>
            </a:fld>
            <a:endParaRPr lang="en-GB"/>
          </a:p>
        </p:txBody>
      </p:sp>
    </p:spTree>
    <p:extLst>
      <p:ext uri="{BB962C8B-B14F-4D97-AF65-F5344CB8AC3E}">
        <p14:creationId xmlns:p14="http://schemas.microsoft.com/office/powerpoint/2010/main" val="38885260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MQTT</a:t>
            </a:r>
            <a:r>
              <a:rPr lang="en-GB" baseline="0" dirty="0"/>
              <a:t> is a protocol that was first authored in 1999, its purpose to offer a </a:t>
            </a:r>
            <a:r>
              <a:rPr lang="en-GB" b="1" baseline="0" dirty="0"/>
              <a:t>publish subscribe model for low powered devices</a:t>
            </a:r>
            <a:r>
              <a:rPr lang="en-GB" baseline="0" dirty="0"/>
              <a:t>. It is </a:t>
            </a:r>
            <a:r>
              <a:rPr lang="en-GB" b="1" baseline="0" dirty="0"/>
              <a:t>TCP/IP based </a:t>
            </a:r>
            <a:r>
              <a:rPr lang="en-GB" baseline="0" dirty="0"/>
              <a:t>so your devices have </a:t>
            </a:r>
            <a:r>
              <a:rPr lang="en-GB" baseline="0" dirty="0" err="1"/>
              <a:t>ip</a:t>
            </a:r>
            <a:r>
              <a:rPr lang="en-GB" baseline="0" dirty="0"/>
              <a:t> addresses or hostnames on your network.</a:t>
            </a:r>
          </a:p>
          <a:p>
            <a:r>
              <a:rPr lang="en-GB" baseline="0" dirty="0"/>
              <a:t>The fundamental concept behind it is that you have a </a:t>
            </a:r>
            <a:r>
              <a:rPr lang="en-GB" b="1" baseline="0" dirty="0"/>
              <a:t>central message broker and many clients</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a:t>
            </a:r>
            <a:r>
              <a:rPr lang="en-GB" b="1" baseline="0" dirty="0"/>
              <a:t>brokers</a:t>
            </a:r>
            <a:r>
              <a:rPr lang="en-GB" baseline="0" dirty="0"/>
              <a:t> job is to deliver messages to all the clients which have subscribed to a given topic.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Topics</a:t>
            </a:r>
            <a:r>
              <a:rPr lang="en-GB" baseline="0" dirty="0"/>
              <a:t> are just names of message queues to which you can subscribe, and you can </a:t>
            </a:r>
            <a:r>
              <a:rPr lang="en-GB" b="1" baseline="0" dirty="0"/>
              <a:t>create them on the fly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a:t>
            </a:r>
            <a:r>
              <a:rPr lang="en-GB" b="1" baseline="0" dirty="0"/>
              <a:t>client</a:t>
            </a:r>
            <a:r>
              <a:rPr lang="en-GB" baseline="0" dirty="0"/>
              <a:t> could be running on your </a:t>
            </a:r>
            <a:r>
              <a:rPr lang="en-GB" baseline="0" dirty="0" err="1"/>
              <a:t>jace</a:t>
            </a:r>
            <a:r>
              <a:rPr lang="en-GB" baseline="0" dirty="0"/>
              <a:t>, your laptop, your video projector or your very small field device.</a:t>
            </a:r>
          </a:p>
          <a:p>
            <a:r>
              <a:rPr lang="en-GB" baseline="0" dirty="0"/>
              <a:t>Clients may be </a:t>
            </a:r>
            <a:r>
              <a:rPr lang="en-GB" b="1" baseline="0" dirty="0"/>
              <a:t>publishers</a:t>
            </a:r>
            <a:r>
              <a:rPr lang="en-GB" baseline="0" dirty="0"/>
              <a:t> as seen in light blue here which could be a sensor or field device, </a:t>
            </a:r>
            <a:r>
              <a:rPr lang="en-GB" b="1" baseline="0" dirty="0"/>
              <a:t>subscribers</a:t>
            </a:r>
            <a:r>
              <a:rPr lang="en-GB" baseline="0" dirty="0"/>
              <a:t> as seen in red and could be a mobile phone app or a controller.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Or of course they can be clients that do both. The </a:t>
            </a:r>
            <a:r>
              <a:rPr lang="en-GB" b="1" baseline="0" dirty="0"/>
              <a:t>MQTT driver </a:t>
            </a:r>
            <a:r>
              <a:rPr lang="en-GB" baseline="0" dirty="0"/>
              <a:t>for Niagara which we will see later – is both a publisher and a subscriber, </a:t>
            </a:r>
            <a:r>
              <a:rPr lang="en-GB" b="1" baseline="0" dirty="0"/>
              <a:t>it is not a broker.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message itself has </a:t>
            </a:r>
            <a:r>
              <a:rPr lang="en-GB" b="1" baseline="0" dirty="0"/>
              <a:t>no data type</a:t>
            </a:r>
            <a:r>
              <a:rPr lang="en-GB" baseline="0" dirty="0"/>
              <a:t>, it is pure binary data which you can fill with whatever your application requires, be that a number to represent the number of windows open, a Boolean to represent occupancy or more complex data such as images or xml.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r>
              <a:rPr lang="en-GB" baseline="0" dirty="0"/>
              <a:t>Let’s run through what this looks like:</a:t>
            </a:r>
          </a:p>
          <a:p>
            <a:endParaRPr lang="en-GB" baseline="0" dirty="0"/>
          </a:p>
          <a:p>
            <a:r>
              <a:rPr lang="en-GB" baseline="0" dirty="0"/>
              <a:t>Our </a:t>
            </a:r>
            <a:r>
              <a:rPr lang="en-GB" b="1" baseline="0" dirty="0"/>
              <a:t>central broker is running</a:t>
            </a:r>
            <a:r>
              <a:rPr lang="en-GB" baseline="0" dirty="0"/>
              <a:t> and ready (I can assure you real brokers run at least twice this speed) </a:t>
            </a:r>
          </a:p>
          <a:p>
            <a:r>
              <a:rPr lang="en-GB" baseline="0" dirty="0"/>
              <a:t>we have </a:t>
            </a:r>
            <a:r>
              <a:rPr lang="en-GB" b="1" baseline="0" dirty="0"/>
              <a:t>3 </a:t>
            </a:r>
            <a:r>
              <a:rPr lang="en-GB" b="1" baseline="0" dirty="0" err="1"/>
              <a:t>mqtt</a:t>
            </a:r>
            <a:r>
              <a:rPr lang="en-GB" b="1" baseline="0" dirty="0"/>
              <a:t> clients </a:t>
            </a:r>
            <a:r>
              <a:rPr lang="en-GB" baseline="0" dirty="0"/>
              <a:t>running on our phone / laptop and </a:t>
            </a:r>
            <a:r>
              <a:rPr lang="en-GB" baseline="0" dirty="0" err="1"/>
              <a:t>jace</a:t>
            </a:r>
            <a:r>
              <a:rPr lang="en-GB" baseline="0" dirty="0"/>
              <a:t> which all subscribe to the topic /garden/temp</a:t>
            </a:r>
          </a:p>
          <a:p>
            <a:r>
              <a:rPr lang="en-GB" baseline="0" dirty="0"/>
              <a:t>We have a temperature </a:t>
            </a:r>
            <a:r>
              <a:rPr lang="en-GB" b="1" baseline="0" dirty="0"/>
              <a:t>sensor amongst our roses</a:t>
            </a:r>
            <a:r>
              <a:rPr lang="en-GB" baseline="0" dirty="0"/>
              <a:t>, which is setup to publish to the same topic </a:t>
            </a:r>
          </a:p>
          <a:p>
            <a:r>
              <a:rPr lang="en-GB" baseline="0" dirty="0"/>
              <a:t>As this value arrives at the broker all 3 subscribers are sent this update.</a:t>
            </a:r>
          </a:p>
          <a:p>
            <a:r>
              <a:rPr lang="en-GB" baseline="0" dirty="0"/>
              <a:t>I should </a:t>
            </a:r>
            <a:r>
              <a:rPr lang="en-GB" b="1" baseline="0" dirty="0"/>
              <a:t>apologise</a:t>
            </a:r>
            <a:r>
              <a:rPr lang="en-GB" baseline="0" dirty="0"/>
              <a:t> for my very British </a:t>
            </a:r>
            <a:r>
              <a:rPr lang="en-GB" baseline="0" dirty="0" err="1"/>
              <a:t>misake</a:t>
            </a:r>
            <a:r>
              <a:rPr lang="en-GB" baseline="0" dirty="0"/>
              <a:t> in this presentation of using Celsius temperatures instead of </a:t>
            </a:r>
            <a:r>
              <a:rPr lang="en-GB" baseline="0" dirty="0" err="1"/>
              <a:t>farenheit</a:t>
            </a:r>
            <a:r>
              <a:rPr lang="en-GB" baseline="0" dirty="0"/>
              <a:t>.</a:t>
            </a:r>
          </a:p>
          <a:p>
            <a:r>
              <a:rPr lang="en-GB" baseline="0" dirty="0"/>
              <a:t>If we have </a:t>
            </a:r>
            <a:r>
              <a:rPr lang="en-GB" b="1" baseline="0" dirty="0"/>
              <a:t>some wire sheet logic </a:t>
            </a:r>
            <a:r>
              <a:rPr lang="en-GB" baseline="0" dirty="0"/>
              <a:t>running on our </a:t>
            </a:r>
            <a:r>
              <a:rPr lang="en-GB" baseline="0" dirty="0" err="1"/>
              <a:t>jace</a:t>
            </a:r>
            <a:r>
              <a:rPr lang="en-GB" baseline="0" dirty="0"/>
              <a:t> it may respond to this value and set a temperature override.</a:t>
            </a:r>
          </a:p>
          <a:p>
            <a:r>
              <a:rPr lang="en-GB" baseline="0" dirty="0"/>
              <a:t>Another use case is we might have a </a:t>
            </a:r>
            <a:r>
              <a:rPr lang="en-GB" b="1" baseline="0" dirty="0"/>
              <a:t>custom app which visualizes the status of building </a:t>
            </a:r>
            <a:r>
              <a:rPr lang="en-GB" baseline="0" dirty="0"/>
              <a:t>in a dashboard.</a:t>
            </a:r>
          </a:p>
          <a:p>
            <a:r>
              <a:rPr lang="en-GB" baseline="0" dirty="0"/>
              <a:t>Our </a:t>
            </a:r>
            <a:r>
              <a:rPr lang="en-GB" baseline="0" dirty="0" err="1"/>
              <a:t>mqtt</a:t>
            </a:r>
            <a:r>
              <a:rPr lang="en-GB" baseline="0" dirty="0"/>
              <a:t> driver on the </a:t>
            </a:r>
            <a:r>
              <a:rPr lang="en-GB" baseline="0" dirty="0" err="1"/>
              <a:t>jace</a:t>
            </a:r>
            <a:r>
              <a:rPr lang="en-GB" baseline="0" dirty="0"/>
              <a:t> compounds these values and publishes a </a:t>
            </a:r>
            <a:r>
              <a:rPr lang="en-GB" baseline="0" dirty="0" err="1"/>
              <a:t>json</a:t>
            </a:r>
            <a:r>
              <a:rPr lang="en-GB" baseline="0" dirty="0"/>
              <a:t> string to the broker.</a:t>
            </a:r>
          </a:p>
          <a:p>
            <a:endParaRPr lang="en-GB" baseline="0" dirty="0"/>
          </a:p>
          <a:p>
            <a:endParaRPr lang="en-GB" baseline="0" dirty="0"/>
          </a:p>
          <a:p>
            <a:endParaRPr lang="en-GB" baseline="0" dirty="0"/>
          </a:p>
          <a:p>
            <a:endParaRPr lang="en-GB" baseline="0" dirty="0"/>
          </a:p>
          <a:p>
            <a:endParaRPr lang="en-GB" baseline="0" dirty="0"/>
          </a:p>
          <a:p>
            <a:endParaRPr lang="en-GB" baseline="0" dirty="0"/>
          </a:p>
        </p:txBody>
      </p:sp>
      <p:sp>
        <p:nvSpPr>
          <p:cNvPr id="4" name="Slide Number Placeholder 3"/>
          <p:cNvSpPr>
            <a:spLocks noGrp="1"/>
          </p:cNvSpPr>
          <p:nvPr>
            <p:ph type="sldNum" sz="quarter" idx="10"/>
          </p:nvPr>
        </p:nvSpPr>
        <p:spPr/>
        <p:txBody>
          <a:bodyPr/>
          <a:lstStyle/>
          <a:p>
            <a:fld id="{F798CE80-13C9-4C71-8A86-048046C6B90B}" type="slidenum">
              <a:rPr lang="en-GB" smtClean="0"/>
              <a:t>10</a:t>
            </a:fld>
            <a:endParaRPr lang="en-GB"/>
          </a:p>
        </p:txBody>
      </p:sp>
    </p:spTree>
    <p:extLst>
      <p:ext uri="{BB962C8B-B14F-4D97-AF65-F5344CB8AC3E}">
        <p14:creationId xmlns:p14="http://schemas.microsoft.com/office/powerpoint/2010/main" val="29972725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There is a lot of </a:t>
            </a:r>
            <a:r>
              <a:rPr lang="en-GB" b="1" baseline="0" dirty="0"/>
              <a:t>flexibility</a:t>
            </a:r>
            <a:r>
              <a:rPr lang="en-GB" baseline="0" dirty="0"/>
              <a:t> in terms of how you might setup your </a:t>
            </a:r>
            <a:r>
              <a:rPr lang="en-GB" baseline="0" dirty="0" err="1"/>
              <a:t>mqtt</a:t>
            </a:r>
            <a:r>
              <a:rPr lang="en-GB" baseline="0" dirty="0"/>
              <a:t> system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Typically</a:t>
            </a:r>
            <a:r>
              <a:rPr lang="en-GB" baseline="0" dirty="0"/>
              <a:t> the broker is used to manage messages between clients over the internet and would be running in the cloud or on a server within your company WAN.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However the broker itself does not need to be running online </a:t>
            </a:r>
            <a:r>
              <a:rPr lang="en-GB" baseline="0" dirty="0"/>
              <a:t>on a remote computer, some people have embedded local lightweight brokers in their devices which in turn talk broker to broker to a cloud application.</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a:t>
            </a:r>
            <a:r>
              <a:rPr lang="en-GB" baseline="0" dirty="0"/>
              <a:t> useful feature is something called </a:t>
            </a:r>
            <a:r>
              <a:rPr lang="en-GB" b="1" baseline="0" dirty="0"/>
              <a:t>w</a:t>
            </a:r>
            <a:r>
              <a:rPr lang="en-GB" b="1" dirty="0"/>
              <a:t>ildcard</a:t>
            </a:r>
            <a:r>
              <a:rPr lang="en-GB" b="1" baseline="0" dirty="0"/>
              <a:t> subscriptions </a:t>
            </a:r>
            <a:r>
              <a:rPr lang="en-GB" baseline="0" dirty="0"/>
              <a:t>that lets your clients subscribe to, for example all topics coming out of building1 instead of each room individually. So you could for example have subscribers per floor of your hotel used for triggering control logic, and an extra wildcard subscriber which audits and logs all events.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r>
              <a:rPr lang="en-GB" baseline="0" dirty="0"/>
              <a:t>Your broker may be running on the embedded device itself, </a:t>
            </a:r>
          </a:p>
          <a:p>
            <a:r>
              <a:rPr lang="en-GB" baseline="0" dirty="0"/>
              <a:t>https://pagefault.blog/2017/03/02/using-local-mqtt-broker-for-cloud-and-interprocess-communication/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10"/>
          </p:nvPr>
        </p:nvSpPr>
        <p:spPr/>
        <p:txBody>
          <a:bodyPr/>
          <a:lstStyle/>
          <a:p>
            <a:fld id="{F798CE80-13C9-4C71-8A86-048046C6B90B}" type="slidenum">
              <a:rPr lang="en-GB" smtClean="0"/>
              <a:t>11</a:t>
            </a:fld>
            <a:endParaRPr lang="en-GB"/>
          </a:p>
        </p:txBody>
      </p:sp>
    </p:spTree>
    <p:extLst>
      <p:ext uri="{BB962C8B-B14F-4D97-AF65-F5344CB8AC3E}">
        <p14:creationId xmlns:p14="http://schemas.microsoft.com/office/powerpoint/2010/main" val="32381602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NS 18 Slide">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2941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2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4" name="Content Placeholder 3"/>
          <p:cNvSpPr>
            <a:spLocks noGrp="1"/>
          </p:cNvSpPr>
          <p:nvPr>
            <p:ph sz="half" idx="2"/>
          </p:nvPr>
        </p:nvSpPr>
        <p:spPr>
          <a:xfrm>
            <a:off x="609600" y="1598334"/>
            <a:ext cx="5386917" cy="3949700"/>
          </a:xfrm>
        </p:spPr>
        <p:txBody>
          <a:bodyPr/>
          <a:lstStyle>
            <a:lvl1pPr>
              <a:defRPr sz="2400"/>
            </a:lvl1pPr>
            <a:lvl2pPr>
              <a:defRPr sz="2133"/>
            </a:lvl2pPr>
            <a:lvl3pPr>
              <a:defRPr sz="1867"/>
            </a:lvl3pPr>
            <a:lvl4pPr>
              <a:defRPr sz="1600"/>
            </a:lvl4pPr>
            <a:lvl5pPr>
              <a:defRPr sz="1467"/>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6193368" y="1598334"/>
            <a:ext cx="5389033" cy="3949700"/>
          </a:xfrm>
        </p:spPr>
        <p:txBody>
          <a:bodyPr/>
          <a:lstStyle>
            <a:lvl1pPr>
              <a:defRPr sz="2400"/>
            </a:lvl1pPr>
            <a:lvl2pPr>
              <a:defRPr sz="2133"/>
            </a:lvl2pPr>
            <a:lvl3pPr>
              <a:defRPr sz="1867"/>
            </a:lvl3pPr>
            <a:lvl4pPr>
              <a:defRPr sz="1600"/>
            </a:lvl4pPr>
            <a:lvl5pPr>
              <a:defRPr sz="1467"/>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11584676" y="6213346"/>
            <a:ext cx="515520" cy="256545"/>
          </a:xfrm>
          <a:prstGeom prst="rect">
            <a:avLst/>
          </a:prstGeom>
          <a:noFill/>
        </p:spPr>
        <p:txBody>
          <a:bodyPr wrap="square" rtlCol="0" anchor="b">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fld id="{F886ADDA-D69D-C74C-B3D6-1AAA65D4D886}" type="slidenum">
              <a:rPr kumimoji="0" lang="en-US" sz="1067" b="0" i="0" u="none" strike="noStrike" kern="1200" cap="none" spc="0" normalizeH="0" baseline="0" noProof="0" smtClean="0">
                <a:ln>
                  <a:noFill/>
                </a:ln>
                <a:solidFill>
                  <a:srgbClr val="59CBE8"/>
                </a:solidFill>
                <a:effectLst/>
                <a:uLnTx/>
                <a:uFillTx/>
                <a:latin typeface="Arial"/>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en-US" sz="1067" b="0" i="0" u="none" strike="noStrike" kern="1200" cap="none" spc="0" normalizeH="0" baseline="0" noProof="0" dirty="0">
              <a:ln>
                <a:noFill/>
              </a:ln>
              <a:solidFill>
                <a:srgbClr val="59CBE8"/>
              </a:solidFill>
              <a:effectLst/>
              <a:uLnTx/>
              <a:uFillTx/>
              <a:latin typeface="Arial"/>
              <a:ea typeface="+mn-ea"/>
              <a:cs typeface="+mn-cs"/>
            </a:endParaRPr>
          </a:p>
        </p:txBody>
      </p:sp>
    </p:spTree>
    <p:extLst>
      <p:ext uri="{BB962C8B-B14F-4D97-AF65-F5344CB8AC3E}">
        <p14:creationId xmlns:p14="http://schemas.microsoft.com/office/powerpoint/2010/main" val="1785147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733">
                <a:solidFill>
                  <a:schemeClr val="accent1"/>
                </a:solidFill>
                <a:latin typeface="Arial"/>
                <a:cs typeface="Arial"/>
              </a:defRPr>
            </a:lvl1pPr>
          </a:lstStyle>
          <a:p>
            <a:r>
              <a:rPr lang="en-US" dirty="0"/>
              <a:t>Click to edit Master title style</a:t>
            </a:r>
          </a:p>
        </p:txBody>
      </p:sp>
      <p:sp>
        <p:nvSpPr>
          <p:cNvPr id="3" name="Content Placeholder 2"/>
          <p:cNvSpPr>
            <a:spLocks noGrp="1"/>
          </p:cNvSpPr>
          <p:nvPr>
            <p:ph idx="1"/>
          </p:nvPr>
        </p:nvSpPr>
        <p:spPr>
          <a:xfrm>
            <a:off x="609600" y="1600201"/>
            <a:ext cx="10972800" cy="4056748"/>
          </a:xfrm>
        </p:spPr>
        <p:txBody>
          <a:bodyPr/>
          <a:lstStyle>
            <a:lvl1pPr>
              <a:defRPr sz="2400"/>
            </a:lvl1pPr>
            <a:lvl2pPr>
              <a:defRPr sz="2133"/>
            </a:lvl2pPr>
            <a:lvl3pPr>
              <a:defRPr sz="1867"/>
            </a:lvl3pPr>
            <a:lvl4pPr>
              <a:defRPr sz="1600"/>
            </a:lvl4pPr>
            <a:lvl5pPr>
              <a:defRPr sz="14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Box 4"/>
          <p:cNvSpPr txBox="1"/>
          <p:nvPr userDrawn="1"/>
        </p:nvSpPr>
        <p:spPr>
          <a:xfrm>
            <a:off x="11584676" y="6213346"/>
            <a:ext cx="515520" cy="256545"/>
          </a:xfrm>
          <a:prstGeom prst="rect">
            <a:avLst/>
          </a:prstGeom>
          <a:noFill/>
        </p:spPr>
        <p:txBody>
          <a:bodyPr wrap="square" rtlCol="0" anchor="b">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fld id="{F886ADDA-D69D-C74C-B3D6-1AAA65D4D886}" type="slidenum">
              <a:rPr kumimoji="0" lang="en-US" sz="1067" b="0" i="0" u="none" strike="noStrike" kern="1200" cap="none" spc="0" normalizeH="0" baseline="0" noProof="0" smtClean="0">
                <a:ln>
                  <a:noFill/>
                </a:ln>
                <a:solidFill>
                  <a:srgbClr val="59CBE8"/>
                </a:solidFill>
                <a:effectLst/>
                <a:uLnTx/>
                <a:uFillTx/>
                <a:latin typeface="Arial"/>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en-US" sz="1067" b="0" i="0" u="none" strike="noStrike" kern="1200" cap="none" spc="0" normalizeH="0" baseline="0" noProof="0" dirty="0">
              <a:ln>
                <a:noFill/>
              </a:ln>
              <a:solidFill>
                <a:srgbClr val="59CBE8"/>
              </a:solidFill>
              <a:effectLst/>
              <a:uLnTx/>
              <a:uFillTx/>
              <a:latin typeface="Arial"/>
              <a:ea typeface="+mn-ea"/>
              <a:cs typeface="+mn-cs"/>
            </a:endParaRPr>
          </a:p>
        </p:txBody>
      </p:sp>
    </p:spTree>
    <p:extLst>
      <p:ext uri="{BB962C8B-B14F-4D97-AF65-F5344CB8AC3E}">
        <p14:creationId xmlns:p14="http://schemas.microsoft.com/office/powerpoint/2010/main" val="854137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Divider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2674" y="2028823"/>
            <a:ext cx="9897229" cy="1073823"/>
          </a:xfrm>
        </p:spPr>
        <p:txBody>
          <a:bodyPr anchor="t">
            <a:noAutofit/>
          </a:bodyPr>
          <a:lstStyle>
            <a:lvl1pPr algn="l">
              <a:defRPr sz="4800" b="1" cap="none">
                <a:solidFill>
                  <a:schemeClr val="bg1"/>
                </a:solidFill>
                <a:latin typeface="Arial"/>
                <a:cs typeface="Arial"/>
              </a:defRPr>
            </a:lvl1pPr>
          </a:lstStyle>
          <a:p>
            <a:r>
              <a:rPr lang="en-US" dirty="0"/>
              <a:t>Click to edit Master title style</a:t>
            </a:r>
          </a:p>
        </p:txBody>
      </p:sp>
      <p:sp>
        <p:nvSpPr>
          <p:cNvPr id="3" name="Text Placeholder 2"/>
          <p:cNvSpPr>
            <a:spLocks noGrp="1"/>
          </p:cNvSpPr>
          <p:nvPr>
            <p:ph type="body" idx="1"/>
          </p:nvPr>
        </p:nvSpPr>
        <p:spPr>
          <a:xfrm>
            <a:off x="912674" y="3102646"/>
            <a:ext cx="6340681" cy="1209127"/>
          </a:xfrm>
        </p:spPr>
        <p:txBody>
          <a:bodyPr anchor="t">
            <a:normAutofit/>
          </a:bodyPr>
          <a:lstStyle>
            <a:lvl1pPr marL="0" indent="0">
              <a:buNone/>
              <a:defRPr sz="2400">
                <a:solidFill>
                  <a:schemeClr val="bg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
        <p:nvSpPr>
          <p:cNvPr id="6" name="TextBox 5"/>
          <p:cNvSpPr txBox="1"/>
          <p:nvPr userDrawn="1"/>
        </p:nvSpPr>
        <p:spPr>
          <a:xfrm>
            <a:off x="11584676" y="6213346"/>
            <a:ext cx="515520" cy="256545"/>
          </a:xfrm>
          <a:prstGeom prst="rect">
            <a:avLst/>
          </a:prstGeom>
          <a:noFill/>
        </p:spPr>
        <p:txBody>
          <a:bodyPr wrap="square" rtlCol="0" anchor="b">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fld id="{F886ADDA-D69D-C74C-B3D6-1AAA65D4D886}" type="slidenum">
              <a:rPr kumimoji="0" lang="en-US" sz="1067" b="0" i="0" u="none" strike="noStrike" kern="1200" cap="none" spc="0" normalizeH="0" baseline="0" noProof="0" smtClean="0">
                <a:ln>
                  <a:noFill/>
                </a:ln>
                <a:solidFill>
                  <a:srgbClr val="59CBE8"/>
                </a:solidFill>
                <a:effectLst/>
                <a:uLnTx/>
                <a:uFillTx/>
                <a:latin typeface="Arial"/>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en-US" sz="1067" b="0" i="0" u="none" strike="noStrike" kern="1200" cap="none" spc="0" normalizeH="0" baseline="0" noProof="0" dirty="0">
              <a:ln>
                <a:noFill/>
              </a:ln>
              <a:solidFill>
                <a:srgbClr val="59CBE8"/>
              </a:solidFill>
              <a:effectLst/>
              <a:uLnTx/>
              <a:uFillTx/>
              <a:latin typeface="Arial"/>
              <a:ea typeface="+mn-ea"/>
              <a:cs typeface="+mn-cs"/>
            </a:endParaRPr>
          </a:p>
        </p:txBody>
      </p:sp>
    </p:spTree>
    <p:extLst>
      <p:ext uri="{BB962C8B-B14F-4D97-AF65-F5344CB8AC3E}">
        <p14:creationId xmlns:p14="http://schemas.microsoft.com/office/powerpoint/2010/main" val="190333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640898" y="2130426"/>
            <a:ext cx="5055733" cy="1470025"/>
          </a:xfrm>
        </p:spPr>
        <p:txBody>
          <a:bodyPr>
            <a:noAutofit/>
          </a:bodyPr>
          <a:lstStyle>
            <a:lvl1pPr algn="l">
              <a:defRPr sz="4800" b="1">
                <a:solidFill>
                  <a:schemeClr val="accent1"/>
                </a:solidFill>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6640898" y="3886200"/>
            <a:ext cx="5055733" cy="1752600"/>
          </a:xfrm>
        </p:spPr>
        <p:txBody>
          <a:bodyPr>
            <a:normAutofit/>
          </a:bodyPr>
          <a:lstStyle>
            <a:lvl1pPr marL="0" indent="0" algn="l">
              <a:buNone/>
              <a:defRPr sz="2400" i="1">
                <a:solidFill>
                  <a:schemeClr val="tx1">
                    <a:tint val="75000"/>
                  </a:schemeClr>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5" name="TextBox 4"/>
          <p:cNvSpPr txBox="1"/>
          <p:nvPr userDrawn="1"/>
        </p:nvSpPr>
        <p:spPr>
          <a:xfrm>
            <a:off x="11584676" y="6213346"/>
            <a:ext cx="515520" cy="256545"/>
          </a:xfrm>
          <a:prstGeom prst="rect">
            <a:avLst/>
          </a:prstGeom>
          <a:noFill/>
        </p:spPr>
        <p:txBody>
          <a:bodyPr wrap="square" rtlCol="0" anchor="b">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fld id="{F886ADDA-D69D-C74C-B3D6-1AAA65D4D886}" type="slidenum">
              <a:rPr kumimoji="0" lang="en-US" sz="1067" b="0" i="0" u="none" strike="noStrike" kern="1200" cap="none" spc="0" normalizeH="0" baseline="0" noProof="0" smtClean="0">
                <a:ln>
                  <a:noFill/>
                </a:ln>
                <a:solidFill>
                  <a:srgbClr val="59CBE8"/>
                </a:solidFill>
                <a:effectLst/>
                <a:uLnTx/>
                <a:uFillTx/>
                <a:latin typeface="Arial"/>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en-US" sz="1067" b="0" i="0" u="none" strike="noStrike" kern="1200" cap="none" spc="0" normalizeH="0" baseline="0" noProof="0" dirty="0">
              <a:ln>
                <a:noFill/>
              </a:ln>
              <a:solidFill>
                <a:srgbClr val="59CBE8"/>
              </a:solidFill>
              <a:effectLst/>
              <a:uLnTx/>
              <a:uFillTx/>
              <a:latin typeface="Arial"/>
              <a:ea typeface="+mn-ea"/>
              <a:cs typeface="+mn-cs"/>
            </a:endParaRPr>
          </a:p>
        </p:txBody>
      </p:sp>
    </p:spTree>
    <p:extLst>
      <p:ext uri="{BB962C8B-B14F-4D97-AF65-F5344CB8AC3E}">
        <p14:creationId xmlns:p14="http://schemas.microsoft.com/office/powerpoint/2010/main" val="3554100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5D96B8BF-E926-4EF7-9A20-7B377B2EB903}" type="slidenum">
              <a:rPr lang="en-GB" smtClean="0"/>
              <a:t>‹#›</a:t>
            </a:fld>
            <a:endParaRPr lang="en-GB"/>
          </a:p>
        </p:txBody>
      </p:sp>
    </p:spTree>
    <p:extLst>
      <p:ext uri="{BB962C8B-B14F-4D97-AF65-F5344CB8AC3E}">
        <p14:creationId xmlns:p14="http://schemas.microsoft.com/office/powerpoint/2010/main" val="31208114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83592494"/>
      </p:ext>
    </p:extLst>
  </p:cSld>
  <p:clrMap bg1="lt1" tx1="dk1" bg2="lt2" tx2="dk2" accent1="accent1" accent2="accent2" accent3="accent3" accent4="accent4" accent5="accent5" accent6="accent6" hlink="hlink" folHlink="folHlink"/>
  <p:sldLayoutIdLst>
    <p:sldLayoutId id="2147483651" r:id="rId1"/>
    <p:sldLayoutId id="2147483660" r:id="rId2"/>
    <p:sldLayoutId id="2147483658" r:id="rId3"/>
    <p:sldLayoutId id="2147483656" r:id="rId4"/>
    <p:sldLayoutId id="2147483654" r:id="rId5"/>
    <p:sldLayoutId id="2147483661" r:id="rId6"/>
  </p:sldLayoutIdLst>
  <p:hf hdr="0" ftr="0" dt="0"/>
  <p:txStyles>
    <p:titleStyle>
      <a:lvl1pPr algn="l" defTabSz="609585" rtl="0" eaLnBrk="1" latinLnBrk="0" hangingPunct="1">
        <a:spcBef>
          <a:spcPct val="0"/>
        </a:spcBef>
        <a:buNone/>
        <a:defRPr sz="3733" b="1" kern="1200">
          <a:solidFill>
            <a:srgbClr val="0088CE"/>
          </a:solidFill>
          <a:latin typeface="Arial"/>
          <a:ea typeface="+mj-ea"/>
          <a:cs typeface="Arial"/>
        </a:defRPr>
      </a:lvl1pPr>
    </p:titleStyle>
    <p:bodyStyle>
      <a:lvl1pPr marL="457189" indent="-457189" algn="l" defTabSz="609585" rtl="0" eaLnBrk="1" latinLnBrk="0" hangingPunct="1">
        <a:spcBef>
          <a:spcPct val="20000"/>
        </a:spcBef>
        <a:buFont typeface="Arial"/>
        <a:buChar char="•"/>
        <a:defRPr sz="2667"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2400"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2133"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1867"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1600"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7.jpe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2.png"/><Relationship Id="rId7"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17.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22.png"/><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46.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hackaday.com/2018/01/05/bark-back-iot-pet-monitor/" TargetMode="Externa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1.jpe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33073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So What is it? </a:t>
            </a:r>
          </a:p>
        </p:txBody>
      </p:sp>
      <p:sp>
        <p:nvSpPr>
          <p:cNvPr id="5" name="Content Placeholder 4"/>
          <p:cNvSpPr>
            <a:spLocks noGrp="1"/>
          </p:cNvSpPr>
          <p:nvPr>
            <p:ph idx="1"/>
          </p:nvPr>
        </p:nvSpPr>
        <p:spPr>
          <a:xfrm>
            <a:off x="609600" y="1385669"/>
            <a:ext cx="6317110" cy="2307547"/>
          </a:xfrm>
        </p:spPr>
        <p:txBody>
          <a:bodyPr/>
          <a:lstStyle/>
          <a:p>
            <a:pPr marL="0" indent="0">
              <a:buNone/>
            </a:pPr>
            <a:r>
              <a:rPr lang="en-GB" dirty="0"/>
              <a:t> Message Queue Telemetry Transport</a:t>
            </a:r>
          </a:p>
          <a:p>
            <a:pPr marL="0" indent="0">
              <a:buNone/>
            </a:pPr>
            <a:r>
              <a:rPr lang="en-GB" dirty="0">
                <a:solidFill>
                  <a:srgbClr val="00B0F0"/>
                </a:solidFill>
              </a:rPr>
              <a:t> Publish</a:t>
            </a:r>
            <a:r>
              <a:rPr lang="en-GB" dirty="0"/>
              <a:t> / </a:t>
            </a:r>
            <a:r>
              <a:rPr lang="en-GB" dirty="0">
                <a:solidFill>
                  <a:srgbClr val="C00000"/>
                </a:solidFill>
              </a:rPr>
              <a:t>Subscribe </a:t>
            </a:r>
            <a:r>
              <a:rPr lang="en-GB" dirty="0"/>
              <a:t>Model with </a:t>
            </a:r>
            <a:r>
              <a:rPr lang="en-GB" dirty="0">
                <a:solidFill>
                  <a:srgbClr val="7030A0"/>
                </a:solidFill>
              </a:rPr>
              <a:t>Topics</a:t>
            </a:r>
          </a:p>
          <a:p>
            <a:pPr marL="0" indent="0">
              <a:buNone/>
            </a:pPr>
            <a:r>
              <a:rPr lang="en-GB" dirty="0"/>
              <a:t> Central </a:t>
            </a:r>
            <a:r>
              <a:rPr lang="en-GB" dirty="0">
                <a:solidFill>
                  <a:srgbClr val="002060"/>
                </a:solidFill>
              </a:rPr>
              <a:t>Broker</a:t>
            </a:r>
            <a:r>
              <a:rPr lang="en-GB" dirty="0"/>
              <a:t> </a:t>
            </a:r>
          </a:p>
          <a:p>
            <a:pPr marL="0" indent="0">
              <a:buNone/>
            </a:pPr>
            <a:r>
              <a:rPr lang="en-GB" dirty="0"/>
              <a:t> Binary message payload</a:t>
            </a:r>
          </a:p>
        </p:txBody>
      </p:sp>
      <p:grpSp>
        <p:nvGrpSpPr>
          <p:cNvPr id="15" name="Group 14"/>
          <p:cNvGrpSpPr/>
          <p:nvPr/>
        </p:nvGrpSpPr>
        <p:grpSpPr>
          <a:xfrm>
            <a:off x="1545640" y="3906602"/>
            <a:ext cx="1140823" cy="1191022"/>
            <a:chOff x="9898742" y="846139"/>
            <a:chExt cx="1364343" cy="1937657"/>
          </a:xfrm>
        </p:grpSpPr>
        <p:sp>
          <p:nvSpPr>
            <p:cNvPr id="7" name="Rectangle: Rounded Corners 6"/>
            <p:cNvSpPr/>
            <p:nvPr/>
          </p:nvSpPr>
          <p:spPr>
            <a:xfrm>
              <a:off x="9898742" y="846139"/>
              <a:ext cx="1364343" cy="638628"/>
            </a:xfrm>
            <a:prstGeom prst="roundRect">
              <a:avLst/>
            </a:prstGeom>
            <a:solidFill>
              <a:schemeClr val="tx2">
                <a:lumMod val="50000"/>
                <a:lumOff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dirty="0"/>
                <a:t>MQTT</a:t>
              </a:r>
            </a:p>
          </p:txBody>
        </p:sp>
        <p:sp>
          <p:nvSpPr>
            <p:cNvPr id="8" name="Rectangle: Rounded Corners 7"/>
            <p:cNvSpPr/>
            <p:nvPr/>
          </p:nvSpPr>
          <p:spPr>
            <a:xfrm>
              <a:off x="9898742" y="1495652"/>
              <a:ext cx="1364343" cy="638629"/>
            </a:xfrm>
            <a:prstGeom prst="roundRect">
              <a:avLst/>
            </a:prstGeom>
            <a:solidFill>
              <a:schemeClr val="bg1">
                <a:lumMod val="6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dirty="0"/>
                <a:t>TCP</a:t>
              </a:r>
            </a:p>
          </p:txBody>
        </p:sp>
        <p:sp>
          <p:nvSpPr>
            <p:cNvPr id="10" name="Rectangle: Rounded Corners 9"/>
            <p:cNvSpPr/>
            <p:nvPr/>
          </p:nvSpPr>
          <p:spPr>
            <a:xfrm>
              <a:off x="9898742" y="2145167"/>
              <a:ext cx="1364343" cy="638629"/>
            </a:xfrm>
            <a:prstGeom prst="roundRect">
              <a:avLst/>
            </a:prstGeom>
            <a:solidFill>
              <a:srgbClr val="FFC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dirty="0"/>
                <a:t>IP 4/6</a:t>
              </a:r>
            </a:p>
          </p:txBody>
        </p:sp>
      </p:grpSp>
      <p:sp>
        <p:nvSpPr>
          <p:cNvPr id="12" name="Oval 11"/>
          <p:cNvSpPr/>
          <p:nvPr/>
        </p:nvSpPr>
        <p:spPr>
          <a:xfrm>
            <a:off x="8255047" y="2527950"/>
            <a:ext cx="1632858" cy="1549405"/>
          </a:xfrm>
          <a:prstGeom prst="ellipse">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3" name="Arrow: Right 12"/>
          <p:cNvSpPr/>
          <p:nvPr/>
        </p:nvSpPr>
        <p:spPr>
          <a:xfrm>
            <a:off x="8571109" y="3006922"/>
            <a:ext cx="1103085" cy="636816"/>
          </a:xfrm>
          <a:prstGeom prst="rightArrow">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4" name="TextBox 13"/>
          <p:cNvSpPr txBox="1"/>
          <p:nvPr/>
        </p:nvSpPr>
        <p:spPr>
          <a:xfrm>
            <a:off x="8700991" y="4077355"/>
            <a:ext cx="864339" cy="369332"/>
          </a:xfrm>
          <a:prstGeom prst="rect">
            <a:avLst/>
          </a:prstGeom>
          <a:noFill/>
        </p:spPr>
        <p:txBody>
          <a:bodyPr wrap="none" rtlCol="0">
            <a:spAutoFit/>
          </a:bodyPr>
          <a:lstStyle/>
          <a:p>
            <a:r>
              <a:rPr lang="en-GB" dirty="0"/>
              <a:t>Broker</a:t>
            </a:r>
          </a:p>
        </p:txBody>
      </p:sp>
      <p:sp>
        <p:nvSpPr>
          <p:cNvPr id="17" name="Oval 16"/>
          <p:cNvSpPr/>
          <p:nvPr/>
        </p:nvSpPr>
        <p:spPr>
          <a:xfrm>
            <a:off x="5985485" y="3599031"/>
            <a:ext cx="1709059" cy="1607461"/>
          </a:xfrm>
          <a:prstGeom prst="ellipse">
            <a:avLst/>
          </a:prstGeom>
          <a:solidFill>
            <a:schemeClr val="tx2">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5129" name="Partial Circle 5128"/>
          <p:cNvSpPr/>
          <p:nvPr/>
        </p:nvSpPr>
        <p:spPr>
          <a:xfrm rot="10800000">
            <a:off x="5932769" y="3596782"/>
            <a:ext cx="1766537" cy="1607460"/>
          </a:xfrm>
          <a:prstGeom prst="pie">
            <a:avLst>
              <a:gd name="adj1" fmla="val 5429154"/>
              <a:gd name="adj2" fmla="val 16200000"/>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pic>
        <p:nvPicPr>
          <p:cNvPr id="16" name="Picture 15"/>
          <p:cNvPicPr>
            <a:picLocks noChangeAspect="1"/>
          </p:cNvPicPr>
          <p:nvPr/>
        </p:nvPicPr>
        <p:blipFill>
          <a:blip r:embed="rId3"/>
          <a:stretch>
            <a:fillRect/>
          </a:stretch>
        </p:blipFill>
        <p:spPr>
          <a:xfrm>
            <a:off x="6175381" y="4016300"/>
            <a:ext cx="1289623" cy="829147"/>
          </a:xfrm>
          <a:prstGeom prst="rect">
            <a:avLst/>
          </a:prstGeom>
        </p:spPr>
      </p:pic>
      <p:grpSp>
        <p:nvGrpSpPr>
          <p:cNvPr id="23" name="Group 22"/>
          <p:cNvGrpSpPr/>
          <p:nvPr/>
        </p:nvGrpSpPr>
        <p:grpSpPr>
          <a:xfrm>
            <a:off x="10042069" y="1128493"/>
            <a:ext cx="1709059" cy="1607461"/>
            <a:chOff x="10042069" y="1128493"/>
            <a:chExt cx="1709059" cy="1607461"/>
          </a:xfrm>
        </p:grpSpPr>
        <p:sp>
          <p:nvSpPr>
            <p:cNvPr id="25" name="Oval 24"/>
            <p:cNvSpPr/>
            <p:nvPr/>
          </p:nvSpPr>
          <p:spPr>
            <a:xfrm>
              <a:off x="10042069" y="1128493"/>
              <a:ext cx="1709059" cy="1607461"/>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22" name="Picture 21"/>
            <p:cNvPicPr>
              <a:picLocks noChangeAspect="1"/>
            </p:cNvPicPr>
            <p:nvPr/>
          </p:nvPicPr>
          <p:blipFill>
            <a:blip r:embed="rId4"/>
            <a:stretch>
              <a:fillRect/>
            </a:stretch>
          </p:blipFill>
          <p:spPr>
            <a:xfrm>
              <a:off x="10350044" y="1385669"/>
              <a:ext cx="1093107" cy="1093107"/>
            </a:xfrm>
            <a:prstGeom prst="rect">
              <a:avLst/>
            </a:prstGeom>
          </p:spPr>
        </p:pic>
      </p:grpSp>
      <p:grpSp>
        <p:nvGrpSpPr>
          <p:cNvPr id="5123" name="Group 5122"/>
          <p:cNvGrpSpPr/>
          <p:nvPr/>
        </p:nvGrpSpPr>
        <p:grpSpPr>
          <a:xfrm>
            <a:off x="10042067" y="3770556"/>
            <a:ext cx="1709059" cy="1607461"/>
            <a:chOff x="10042067" y="3947500"/>
            <a:chExt cx="1709059" cy="1607461"/>
          </a:xfrm>
        </p:grpSpPr>
        <p:sp>
          <p:nvSpPr>
            <p:cNvPr id="30" name="Oval 29"/>
            <p:cNvSpPr/>
            <p:nvPr/>
          </p:nvSpPr>
          <p:spPr>
            <a:xfrm>
              <a:off x="10042067" y="3947500"/>
              <a:ext cx="1709059" cy="1607461"/>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27" name="Picture 26"/>
            <p:cNvPicPr>
              <a:picLocks noChangeAspect="1"/>
            </p:cNvPicPr>
            <p:nvPr/>
          </p:nvPicPr>
          <p:blipFill>
            <a:blip r:embed="rId5"/>
            <a:stretch>
              <a:fillRect/>
            </a:stretch>
          </p:blipFill>
          <p:spPr>
            <a:xfrm>
              <a:off x="10437469" y="4297198"/>
              <a:ext cx="945611" cy="945611"/>
            </a:xfrm>
            <a:prstGeom prst="rect">
              <a:avLst/>
            </a:prstGeom>
          </p:spPr>
        </p:pic>
      </p:grpSp>
      <p:grpSp>
        <p:nvGrpSpPr>
          <p:cNvPr id="5124" name="Group 5123"/>
          <p:cNvGrpSpPr/>
          <p:nvPr/>
        </p:nvGrpSpPr>
        <p:grpSpPr>
          <a:xfrm>
            <a:off x="7129911" y="648613"/>
            <a:ext cx="1709059" cy="1607461"/>
            <a:chOff x="6536454" y="613908"/>
            <a:chExt cx="1709059" cy="1607461"/>
          </a:xfrm>
        </p:grpSpPr>
        <p:sp>
          <p:nvSpPr>
            <p:cNvPr id="35" name="Oval 34"/>
            <p:cNvSpPr/>
            <p:nvPr/>
          </p:nvSpPr>
          <p:spPr>
            <a:xfrm>
              <a:off x="6536454" y="613908"/>
              <a:ext cx="1709059" cy="1607461"/>
            </a:xfrm>
            <a:prstGeom prst="ellipse">
              <a:avLst/>
            </a:prstGeom>
            <a:solidFill>
              <a:schemeClr val="tx2">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5121" name="Picture 51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04785" y="813533"/>
              <a:ext cx="372396" cy="1144271"/>
            </a:xfrm>
            <a:prstGeom prst="rect">
              <a:avLst/>
            </a:prstGeom>
          </p:spPr>
        </p:pic>
      </p:grpSp>
      <p:grpSp>
        <p:nvGrpSpPr>
          <p:cNvPr id="5127" name="Group 5126"/>
          <p:cNvGrpSpPr/>
          <p:nvPr/>
        </p:nvGrpSpPr>
        <p:grpSpPr>
          <a:xfrm>
            <a:off x="4430636" y="3614064"/>
            <a:ext cx="936868" cy="832623"/>
            <a:chOff x="4430636" y="3614064"/>
            <a:chExt cx="936868" cy="832623"/>
          </a:xfrm>
        </p:grpSpPr>
        <p:sp>
          <p:nvSpPr>
            <p:cNvPr id="40" name="Oval 39"/>
            <p:cNvSpPr/>
            <p:nvPr/>
          </p:nvSpPr>
          <p:spPr>
            <a:xfrm>
              <a:off x="4430636" y="3614064"/>
              <a:ext cx="936868" cy="832623"/>
            </a:xfrm>
            <a:prstGeom prst="ellipse">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41" name="Picture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03505" y="3716230"/>
              <a:ext cx="204139" cy="592703"/>
            </a:xfrm>
            <a:prstGeom prst="rect">
              <a:avLst/>
            </a:prstGeom>
          </p:spPr>
        </p:pic>
      </p:grpSp>
      <p:grpSp>
        <p:nvGrpSpPr>
          <p:cNvPr id="5128" name="Group 5127"/>
          <p:cNvGrpSpPr/>
          <p:nvPr/>
        </p:nvGrpSpPr>
        <p:grpSpPr>
          <a:xfrm>
            <a:off x="4430636" y="4626580"/>
            <a:ext cx="936868" cy="832623"/>
            <a:chOff x="4430636" y="4626580"/>
            <a:chExt cx="936868" cy="832623"/>
          </a:xfrm>
        </p:grpSpPr>
        <p:sp>
          <p:nvSpPr>
            <p:cNvPr id="44" name="Oval 43"/>
            <p:cNvSpPr/>
            <p:nvPr/>
          </p:nvSpPr>
          <p:spPr>
            <a:xfrm>
              <a:off x="4430636" y="4626580"/>
              <a:ext cx="936868" cy="832623"/>
            </a:xfrm>
            <a:prstGeom prst="ellipse">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5126" name="Picture 51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98716" y="4750823"/>
              <a:ext cx="584136" cy="584136"/>
            </a:xfrm>
            <a:prstGeom prst="rect">
              <a:avLst/>
            </a:prstGeom>
          </p:spPr>
        </p:pic>
      </p:grpSp>
      <p:sp>
        <p:nvSpPr>
          <p:cNvPr id="5131" name="TextBox 5130"/>
          <p:cNvSpPr txBox="1"/>
          <p:nvPr/>
        </p:nvSpPr>
        <p:spPr>
          <a:xfrm>
            <a:off x="8090476" y="1016337"/>
            <a:ext cx="748493" cy="369332"/>
          </a:xfrm>
          <a:prstGeom prst="rect">
            <a:avLst/>
          </a:prstGeom>
          <a:noFill/>
        </p:spPr>
        <p:txBody>
          <a:bodyPr wrap="square" rtlCol="0">
            <a:spAutoFit/>
          </a:bodyPr>
          <a:lstStyle/>
          <a:p>
            <a:r>
              <a:rPr lang="en-GB" dirty="0"/>
              <a:t>22º</a:t>
            </a:r>
          </a:p>
        </p:txBody>
      </p:sp>
      <p:sp>
        <p:nvSpPr>
          <p:cNvPr id="51" name="TextBox 50"/>
          <p:cNvSpPr txBox="1"/>
          <p:nvPr/>
        </p:nvSpPr>
        <p:spPr>
          <a:xfrm>
            <a:off x="9991221" y="393628"/>
            <a:ext cx="1883413" cy="646331"/>
          </a:xfrm>
          <a:prstGeom prst="rect">
            <a:avLst/>
          </a:prstGeom>
          <a:noFill/>
        </p:spPr>
        <p:txBody>
          <a:bodyPr wrap="square" rtlCol="0">
            <a:spAutoFit/>
          </a:bodyPr>
          <a:lstStyle/>
          <a:p>
            <a:r>
              <a:rPr lang="en-GB" dirty="0"/>
              <a:t>Subscribe to </a:t>
            </a:r>
            <a:r>
              <a:rPr lang="en-GB" dirty="0">
                <a:solidFill>
                  <a:srgbClr val="7030A0"/>
                </a:solidFill>
              </a:rPr>
              <a:t>/garden/temp</a:t>
            </a:r>
          </a:p>
        </p:txBody>
      </p:sp>
      <p:sp>
        <p:nvSpPr>
          <p:cNvPr id="52" name="TextBox 51"/>
          <p:cNvSpPr txBox="1"/>
          <p:nvPr/>
        </p:nvSpPr>
        <p:spPr>
          <a:xfrm>
            <a:off x="10158135" y="5303681"/>
            <a:ext cx="1883413" cy="646331"/>
          </a:xfrm>
          <a:prstGeom prst="rect">
            <a:avLst/>
          </a:prstGeom>
          <a:noFill/>
        </p:spPr>
        <p:txBody>
          <a:bodyPr wrap="square" rtlCol="0">
            <a:spAutoFit/>
          </a:bodyPr>
          <a:lstStyle/>
          <a:p>
            <a:r>
              <a:rPr lang="en-GB" dirty="0"/>
              <a:t>Subscribe to </a:t>
            </a:r>
            <a:r>
              <a:rPr lang="en-GB" dirty="0">
                <a:solidFill>
                  <a:srgbClr val="7030A0"/>
                </a:solidFill>
              </a:rPr>
              <a:t>/garden/temp</a:t>
            </a:r>
          </a:p>
        </p:txBody>
      </p:sp>
      <p:sp>
        <p:nvSpPr>
          <p:cNvPr id="53" name="TextBox 52"/>
          <p:cNvSpPr txBox="1"/>
          <p:nvPr/>
        </p:nvSpPr>
        <p:spPr>
          <a:xfrm>
            <a:off x="6096000" y="5226580"/>
            <a:ext cx="1883413" cy="646331"/>
          </a:xfrm>
          <a:prstGeom prst="rect">
            <a:avLst/>
          </a:prstGeom>
          <a:noFill/>
        </p:spPr>
        <p:txBody>
          <a:bodyPr wrap="square" rtlCol="0">
            <a:spAutoFit/>
          </a:bodyPr>
          <a:lstStyle/>
          <a:p>
            <a:r>
              <a:rPr lang="en-GB" dirty="0"/>
              <a:t>Subscribe to </a:t>
            </a:r>
            <a:r>
              <a:rPr lang="en-GB" dirty="0">
                <a:solidFill>
                  <a:srgbClr val="7030A0"/>
                </a:solidFill>
              </a:rPr>
              <a:t>/garden/temp</a:t>
            </a:r>
          </a:p>
        </p:txBody>
      </p:sp>
      <p:sp>
        <p:nvSpPr>
          <p:cNvPr id="54" name="TextBox 53"/>
          <p:cNvSpPr txBox="1"/>
          <p:nvPr/>
        </p:nvSpPr>
        <p:spPr>
          <a:xfrm>
            <a:off x="8043381" y="169937"/>
            <a:ext cx="1883413" cy="646331"/>
          </a:xfrm>
          <a:prstGeom prst="rect">
            <a:avLst/>
          </a:prstGeom>
          <a:noFill/>
        </p:spPr>
        <p:txBody>
          <a:bodyPr wrap="square" rtlCol="0">
            <a:spAutoFit/>
          </a:bodyPr>
          <a:lstStyle/>
          <a:p>
            <a:r>
              <a:rPr lang="en-GB" dirty="0"/>
              <a:t>Publish 22º</a:t>
            </a:r>
          </a:p>
          <a:p>
            <a:r>
              <a:rPr lang="en-GB" dirty="0"/>
              <a:t> to </a:t>
            </a:r>
            <a:r>
              <a:rPr lang="en-GB" dirty="0">
                <a:solidFill>
                  <a:srgbClr val="7030A0"/>
                </a:solidFill>
              </a:rPr>
              <a:t>/garden/temp</a:t>
            </a:r>
          </a:p>
        </p:txBody>
      </p:sp>
      <p:sp>
        <p:nvSpPr>
          <p:cNvPr id="55" name="TextBox 54"/>
          <p:cNvSpPr txBox="1"/>
          <p:nvPr/>
        </p:nvSpPr>
        <p:spPr>
          <a:xfrm>
            <a:off x="8274388" y="3537270"/>
            <a:ext cx="748493" cy="369332"/>
          </a:xfrm>
          <a:prstGeom prst="rect">
            <a:avLst/>
          </a:prstGeom>
          <a:noFill/>
        </p:spPr>
        <p:txBody>
          <a:bodyPr wrap="square" rtlCol="0">
            <a:spAutoFit/>
          </a:bodyPr>
          <a:lstStyle/>
          <a:p>
            <a:r>
              <a:rPr lang="en-GB" dirty="0"/>
              <a:t>22º</a:t>
            </a:r>
          </a:p>
        </p:txBody>
      </p:sp>
      <p:sp>
        <p:nvSpPr>
          <p:cNvPr id="57" name="TextBox 56"/>
          <p:cNvSpPr txBox="1"/>
          <p:nvPr/>
        </p:nvSpPr>
        <p:spPr>
          <a:xfrm>
            <a:off x="9330112" y="3491214"/>
            <a:ext cx="748493" cy="369332"/>
          </a:xfrm>
          <a:prstGeom prst="rect">
            <a:avLst/>
          </a:prstGeom>
          <a:noFill/>
        </p:spPr>
        <p:txBody>
          <a:bodyPr wrap="square" rtlCol="0">
            <a:spAutoFit/>
          </a:bodyPr>
          <a:lstStyle/>
          <a:p>
            <a:r>
              <a:rPr lang="en-GB" dirty="0"/>
              <a:t>22º</a:t>
            </a:r>
          </a:p>
        </p:txBody>
      </p:sp>
      <p:sp>
        <p:nvSpPr>
          <p:cNvPr id="59" name="TextBox 58"/>
          <p:cNvSpPr txBox="1"/>
          <p:nvPr/>
        </p:nvSpPr>
        <p:spPr>
          <a:xfrm>
            <a:off x="9066273" y="2705177"/>
            <a:ext cx="748493" cy="369332"/>
          </a:xfrm>
          <a:prstGeom prst="rect">
            <a:avLst/>
          </a:prstGeom>
          <a:noFill/>
        </p:spPr>
        <p:txBody>
          <a:bodyPr wrap="square" rtlCol="0">
            <a:spAutoFit/>
          </a:bodyPr>
          <a:lstStyle/>
          <a:p>
            <a:r>
              <a:rPr lang="en-GB" dirty="0"/>
              <a:t>22º</a:t>
            </a:r>
          </a:p>
        </p:txBody>
      </p:sp>
      <p:sp>
        <p:nvSpPr>
          <p:cNvPr id="60" name="TextBox 59"/>
          <p:cNvSpPr txBox="1"/>
          <p:nvPr/>
        </p:nvSpPr>
        <p:spPr>
          <a:xfrm>
            <a:off x="6377436" y="4223727"/>
            <a:ext cx="1113911" cy="369332"/>
          </a:xfrm>
          <a:prstGeom prst="rect">
            <a:avLst/>
          </a:prstGeom>
          <a:noFill/>
        </p:spPr>
        <p:txBody>
          <a:bodyPr wrap="square" rtlCol="0">
            <a:spAutoFit/>
          </a:bodyPr>
          <a:lstStyle/>
          <a:p>
            <a:r>
              <a:rPr lang="en-GB" dirty="0"/>
              <a:t>Override</a:t>
            </a:r>
          </a:p>
        </p:txBody>
      </p:sp>
      <p:sp>
        <p:nvSpPr>
          <p:cNvPr id="63" name="TextBox 62"/>
          <p:cNvSpPr txBox="1"/>
          <p:nvPr/>
        </p:nvSpPr>
        <p:spPr>
          <a:xfrm>
            <a:off x="10128995" y="169937"/>
            <a:ext cx="1883413" cy="646331"/>
          </a:xfrm>
          <a:prstGeom prst="rect">
            <a:avLst/>
          </a:prstGeom>
          <a:noFill/>
        </p:spPr>
        <p:txBody>
          <a:bodyPr wrap="square" rtlCol="0">
            <a:spAutoFit/>
          </a:bodyPr>
          <a:lstStyle/>
          <a:p>
            <a:r>
              <a:rPr lang="en-GB" dirty="0"/>
              <a:t>Subscribe to </a:t>
            </a:r>
            <a:r>
              <a:rPr lang="en-GB" dirty="0">
                <a:solidFill>
                  <a:srgbClr val="7030A0"/>
                </a:solidFill>
              </a:rPr>
              <a:t>/building1/status</a:t>
            </a:r>
          </a:p>
        </p:txBody>
      </p:sp>
      <p:sp>
        <p:nvSpPr>
          <p:cNvPr id="65" name="TextBox 64"/>
          <p:cNvSpPr txBox="1"/>
          <p:nvPr/>
        </p:nvSpPr>
        <p:spPr>
          <a:xfrm>
            <a:off x="5100560" y="3367277"/>
            <a:ext cx="748493" cy="369332"/>
          </a:xfrm>
          <a:prstGeom prst="rect">
            <a:avLst/>
          </a:prstGeom>
          <a:noFill/>
        </p:spPr>
        <p:txBody>
          <a:bodyPr wrap="square" rtlCol="0">
            <a:spAutoFit/>
          </a:bodyPr>
          <a:lstStyle/>
          <a:p>
            <a:r>
              <a:rPr lang="en-GB" dirty="0"/>
              <a:t>24º</a:t>
            </a:r>
          </a:p>
        </p:txBody>
      </p:sp>
      <p:sp>
        <p:nvSpPr>
          <p:cNvPr id="67" name="TextBox 66"/>
          <p:cNvSpPr txBox="1"/>
          <p:nvPr/>
        </p:nvSpPr>
        <p:spPr>
          <a:xfrm>
            <a:off x="5884736" y="2650438"/>
            <a:ext cx="2599653" cy="923330"/>
          </a:xfrm>
          <a:prstGeom prst="rect">
            <a:avLst/>
          </a:prstGeom>
          <a:noFill/>
        </p:spPr>
        <p:txBody>
          <a:bodyPr wrap="square" rtlCol="0">
            <a:spAutoFit/>
          </a:bodyPr>
          <a:lstStyle/>
          <a:p>
            <a:r>
              <a:rPr lang="en-GB" dirty="0">
                <a:solidFill>
                  <a:schemeClr val="accent3">
                    <a:lumMod val="90000"/>
                    <a:lumOff val="10000"/>
                  </a:schemeClr>
                </a:solidFill>
              </a:rPr>
              <a:t>{‘oat’:22, floor1: 24, ‘status’: ‘override’} </a:t>
            </a:r>
            <a:r>
              <a:rPr lang="en-GB" dirty="0"/>
              <a:t>to </a:t>
            </a:r>
            <a:r>
              <a:rPr lang="en-GB" dirty="0">
                <a:solidFill>
                  <a:srgbClr val="7030A0"/>
                </a:solidFill>
              </a:rPr>
              <a:t>/building1/status</a:t>
            </a:r>
          </a:p>
        </p:txBody>
      </p:sp>
    </p:spTree>
    <p:extLst>
      <p:ext uri="{BB962C8B-B14F-4D97-AF65-F5344CB8AC3E}">
        <p14:creationId xmlns:p14="http://schemas.microsoft.com/office/powerpoint/2010/main" val="1724128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2000" fill="hold" grpId="0" nodeType="clickEffect">
                                  <p:stCondLst>
                                    <p:cond delay="0"/>
                                  </p:stCondLst>
                                  <p:childTnLst>
                                    <p:animRot by="86400000">
                                      <p:cBhvr>
                                        <p:cTn id="6" dur="2000" fill="hold"/>
                                        <p:tgtEl>
                                          <p:spTgt spid="13"/>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37" presetClass="path" presetSubtype="0" accel="50000" decel="50000" fill="hold" grpId="0" nodeType="clickEffect">
                                  <p:stCondLst>
                                    <p:cond delay="0"/>
                                  </p:stCondLst>
                                  <p:childTnLst>
                                    <p:animMotion origin="layout" path="M 0.00027 -0.00324 L -0.07526 0.04514 C -0.09218 0.0537 -0.10703 0.07824 -0.1164 0.10926 C -0.12773 0.14375 -0.13046 0.17824 -0.12643 0.20787 L -0.10937 0.34768 " pathEditMode="relative" rAng="7140000" ptsTypes="AAAAA">
                                      <p:cBhvr>
                                        <p:cTn id="10" dur="4000" fill="hold"/>
                                        <p:tgtEl>
                                          <p:spTgt spid="51"/>
                                        </p:tgtEl>
                                        <p:attrNameLst>
                                          <p:attrName>ppt_x</p:attrName>
                                          <p:attrName>ppt_y</p:attrName>
                                        </p:attrNameLst>
                                      </p:cBhvr>
                                      <p:rCtr x="-8594" y="14468"/>
                                    </p:animMotion>
                                  </p:childTnLst>
                                </p:cTn>
                              </p:par>
                            </p:childTnLst>
                          </p:cTn>
                        </p:par>
                        <p:par>
                          <p:cTn id="11" fill="hold">
                            <p:stCondLst>
                              <p:cond delay="4000"/>
                            </p:stCondLst>
                            <p:childTnLst>
                              <p:par>
                                <p:cTn id="12" presetID="10" presetClass="exit" presetSubtype="0" fill="hold" grpId="1" nodeType="afterEffect">
                                  <p:stCondLst>
                                    <p:cond delay="0"/>
                                  </p:stCondLst>
                                  <p:childTnLst>
                                    <p:animEffect transition="out" filter="fade">
                                      <p:cBhvr>
                                        <p:cTn id="13" dur="1200"/>
                                        <p:tgtEl>
                                          <p:spTgt spid="51"/>
                                        </p:tgtEl>
                                      </p:cBhvr>
                                    </p:animEffect>
                                    <p:set>
                                      <p:cBhvr>
                                        <p:cTn id="14" dur="1" fill="hold">
                                          <p:stCondLst>
                                            <p:cond delay="1199"/>
                                          </p:stCondLst>
                                        </p:cTn>
                                        <p:tgtEl>
                                          <p:spTgt spid="51"/>
                                        </p:tgtEl>
                                        <p:attrNameLst>
                                          <p:attrName>style.visibility</p:attrName>
                                        </p:attrNameLst>
                                      </p:cBhvr>
                                      <p:to>
                                        <p:strVal val="hidden"/>
                                      </p:to>
                                    </p:set>
                                  </p:childTnLst>
                                </p:cTn>
                              </p:par>
                            </p:childTnLst>
                          </p:cTn>
                        </p:par>
                        <p:par>
                          <p:cTn id="15" fill="hold">
                            <p:stCondLst>
                              <p:cond delay="5200"/>
                            </p:stCondLst>
                            <p:childTnLst>
                              <p:par>
                                <p:cTn id="16" presetID="1" presetClass="entr" presetSubtype="0" fill="hold" grpId="2" nodeType="afterEffect">
                                  <p:stCondLst>
                                    <p:cond delay="0"/>
                                  </p:stCondLst>
                                  <p:childTnLst>
                                    <p:set>
                                      <p:cBhvr>
                                        <p:cTn id="17" dur="1" fill="hold">
                                          <p:stCondLst>
                                            <p:cond delay="0"/>
                                          </p:stCondLst>
                                        </p:cTn>
                                        <p:tgtEl>
                                          <p:spTgt spid="52"/>
                                        </p:tgtEl>
                                        <p:attrNameLst>
                                          <p:attrName>style.visibility</p:attrName>
                                        </p:attrNameLst>
                                      </p:cBhvr>
                                      <p:to>
                                        <p:strVal val="visible"/>
                                      </p:to>
                                    </p:set>
                                  </p:childTnLst>
                                </p:cTn>
                              </p:par>
                            </p:childTnLst>
                          </p:cTn>
                        </p:par>
                        <p:par>
                          <p:cTn id="18" fill="hold">
                            <p:stCondLst>
                              <p:cond delay="5200"/>
                            </p:stCondLst>
                            <p:childTnLst>
                              <p:par>
                                <p:cTn id="19" presetID="50" presetClass="path" presetSubtype="0" accel="50000" decel="50000" fill="hold" grpId="0" nodeType="afterEffect">
                                  <p:stCondLst>
                                    <p:cond delay="0"/>
                                  </p:stCondLst>
                                  <p:childTnLst>
                                    <p:animMotion origin="layout" path="M 3.33333E-6 -3.7037E-7 L -0.08516 -3.7037E-7 C -0.12331 -3.7037E-7 -0.17032 -0.08102 -0.17032 -0.14676 L -0.17032 -0.29329 " pathEditMode="relative" rAng="0" ptsTypes="AAAA">
                                      <p:cBhvr>
                                        <p:cTn id="20" dur="2500" fill="hold"/>
                                        <p:tgtEl>
                                          <p:spTgt spid="52"/>
                                        </p:tgtEl>
                                        <p:attrNameLst>
                                          <p:attrName>ppt_x</p:attrName>
                                          <p:attrName>ppt_y</p:attrName>
                                        </p:attrNameLst>
                                      </p:cBhvr>
                                      <p:rCtr x="-8516" y="-14676"/>
                                    </p:animMotion>
                                  </p:childTnLst>
                                </p:cTn>
                              </p:par>
                            </p:childTnLst>
                          </p:cTn>
                        </p:par>
                        <p:par>
                          <p:cTn id="21" fill="hold">
                            <p:stCondLst>
                              <p:cond delay="7700"/>
                            </p:stCondLst>
                            <p:childTnLst>
                              <p:par>
                                <p:cTn id="22" presetID="10" presetClass="exit" presetSubtype="0" fill="hold" grpId="1" nodeType="afterEffect">
                                  <p:stCondLst>
                                    <p:cond delay="0"/>
                                  </p:stCondLst>
                                  <p:childTnLst>
                                    <p:animEffect transition="out" filter="fade">
                                      <p:cBhvr>
                                        <p:cTn id="23" dur="1200"/>
                                        <p:tgtEl>
                                          <p:spTgt spid="52"/>
                                        </p:tgtEl>
                                      </p:cBhvr>
                                    </p:animEffect>
                                    <p:set>
                                      <p:cBhvr>
                                        <p:cTn id="24" dur="1" fill="hold">
                                          <p:stCondLst>
                                            <p:cond delay="1199"/>
                                          </p:stCondLst>
                                        </p:cTn>
                                        <p:tgtEl>
                                          <p:spTgt spid="52"/>
                                        </p:tgtEl>
                                        <p:attrNameLst>
                                          <p:attrName>style.visibility</p:attrName>
                                        </p:attrNameLst>
                                      </p:cBhvr>
                                      <p:to>
                                        <p:strVal val="hidden"/>
                                      </p:to>
                                    </p:set>
                                  </p:childTnLst>
                                </p:cTn>
                              </p:par>
                            </p:childTnLst>
                          </p:cTn>
                        </p:par>
                        <p:par>
                          <p:cTn id="25" fill="hold">
                            <p:stCondLst>
                              <p:cond delay="8900"/>
                            </p:stCondLst>
                            <p:childTnLst>
                              <p:par>
                                <p:cTn id="26" presetID="1" presetClass="entr" presetSubtype="0" fill="hold" grpId="2" nodeType="afterEffect">
                                  <p:stCondLst>
                                    <p:cond delay="0"/>
                                  </p:stCondLst>
                                  <p:childTnLst>
                                    <p:set>
                                      <p:cBhvr>
                                        <p:cTn id="27" dur="1" fill="hold">
                                          <p:stCondLst>
                                            <p:cond delay="0"/>
                                          </p:stCondLst>
                                        </p:cTn>
                                        <p:tgtEl>
                                          <p:spTgt spid="53"/>
                                        </p:tgtEl>
                                        <p:attrNameLst>
                                          <p:attrName>style.visibility</p:attrName>
                                        </p:attrNameLst>
                                      </p:cBhvr>
                                      <p:to>
                                        <p:strVal val="visible"/>
                                      </p:to>
                                    </p:set>
                                  </p:childTnLst>
                                </p:cTn>
                              </p:par>
                            </p:childTnLst>
                          </p:cTn>
                        </p:par>
                        <p:par>
                          <p:cTn id="28" fill="hold">
                            <p:stCondLst>
                              <p:cond delay="8900"/>
                            </p:stCondLst>
                            <p:childTnLst>
                              <p:par>
                                <p:cTn id="29" presetID="50" presetClass="path" presetSubtype="0" accel="50000" decel="50000" fill="hold" grpId="0" nodeType="afterEffect">
                                  <p:stCondLst>
                                    <p:cond delay="0"/>
                                  </p:stCondLst>
                                  <p:childTnLst>
                                    <p:animMotion origin="layout" path="M -3.54167E-6 2.22222E-6 L 0.08138 2.22222E-6 C 0.11784 2.22222E-6 0.16289 -0.07384 0.16289 -0.13357 L 0.16289 -0.26713 " pathEditMode="relative" rAng="0" ptsTypes="AAAA">
                                      <p:cBhvr>
                                        <p:cTn id="30" dur="2000" fill="hold"/>
                                        <p:tgtEl>
                                          <p:spTgt spid="53"/>
                                        </p:tgtEl>
                                        <p:attrNameLst>
                                          <p:attrName>ppt_x</p:attrName>
                                          <p:attrName>ppt_y</p:attrName>
                                        </p:attrNameLst>
                                      </p:cBhvr>
                                      <p:rCtr x="8138" y="-13356"/>
                                    </p:animMotion>
                                  </p:childTnLst>
                                </p:cTn>
                              </p:par>
                            </p:childTnLst>
                          </p:cTn>
                        </p:par>
                        <p:par>
                          <p:cTn id="31" fill="hold">
                            <p:stCondLst>
                              <p:cond delay="10900"/>
                            </p:stCondLst>
                            <p:childTnLst>
                              <p:par>
                                <p:cTn id="32" presetID="10" presetClass="exit" presetSubtype="0" fill="hold" grpId="1" nodeType="afterEffect">
                                  <p:stCondLst>
                                    <p:cond delay="0"/>
                                  </p:stCondLst>
                                  <p:childTnLst>
                                    <p:animEffect transition="out" filter="fade">
                                      <p:cBhvr>
                                        <p:cTn id="33" dur="1200"/>
                                        <p:tgtEl>
                                          <p:spTgt spid="53"/>
                                        </p:tgtEl>
                                      </p:cBhvr>
                                    </p:animEffect>
                                    <p:set>
                                      <p:cBhvr>
                                        <p:cTn id="34" dur="1" fill="hold">
                                          <p:stCondLst>
                                            <p:cond delay="1199"/>
                                          </p:stCondLst>
                                        </p:cTn>
                                        <p:tgtEl>
                                          <p:spTgt spid="5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2" nodeType="click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50" presetClass="path" presetSubtype="0" accel="50000" decel="50000" fill="hold" grpId="0" nodeType="clickEffect">
                                  <p:stCondLst>
                                    <p:cond delay="0"/>
                                  </p:stCondLst>
                                  <p:childTnLst>
                                    <p:animMotion origin="layout" path="M 1.875E-6 2.59259E-6 L -0.00195 2.59259E-6 C -0.00274 2.59259E-6 -0.00378 0.10509 -0.00378 0.19051 L -0.00378 0.38102 " pathEditMode="relative" rAng="0" ptsTypes="AAAA">
                                      <p:cBhvr>
                                        <p:cTn id="42" dur="2000" fill="hold"/>
                                        <p:tgtEl>
                                          <p:spTgt spid="54"/>
                                        </p:tgtEl>
                                        <p:attrNameLst>
                                          <p:attrName>ppt_x</p:attrName>
                                          <p:attrName>ppt_y</p:attrName>
                                        </p:attrNameLst>
                                      </p:cBhvr>
                                      <p:rCtr x="-195" y="19051"/>
                                    </p:animMotion>
                                  </p:childTnLst>
                                </p:cTn>
                              </p:par>
                            </p:childTnLst>
                          </p:cTn>
                        </p:par>
                        <p:par>
                          <p:cTn id="43" fill="hold">
                            <p:stCondLst>
                              <p:cond delay="2000"/>
                            </p:stCondLst>
                            <p:childTnLst>
                              <p:par>
                                <p:cTn id="44" presetID="10" presetClass="exit" presetSubtype="0" fill="hold" grpId="1" nodeType="afterEffect">
                                  <p:stCondLst>
                                    <p:cond delay="0"/>
                                  </p:stCondLst>
                                  <p:childTnLst>
                                    <p:animEffect transition="out" filter="fade">
                                      <p:cBhvr>
                                        <p:cTn id="45" dur="1200"/>
                                        <p:tgtEl>
                                          <p:spTgt spid="54"/>
                                        </p:tgtEl>
                                      </p:cBhvr>
                                    </p:animEffect>
                                    <p:set>
                                      <p:cBhvr>
                                        <p:cTn id="46" dur="1" fill="hold">
                                          <p:stCondLst>
                                            <p:cond delay="1199"/>
                                          </p:stCondLst>
                                        </p:cTn>
                                        <p:tgtEl>
                                          <p:spTgt spid="5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9"/>
                                        </p:tgtEl>
                                        <p:attrNameLst>
                                          <p:attrName>style.visibility</p:attrName>
                                        </p:attrNameLst>
                                      </p:cBhvr>
                                      <p:to>
                                        <p:strVal val="visible"/>
                                      </p:to>
                                    </p:set>
                                  </p:childTnLst>
                                </p:cTn>
                              </p:par>
                            </p:childTnLst>
                          </p:cTn>
                        </p:par>
                        <p:par>
                          <p:cTn id="55" fill="hold">
                            <p:stCondLst>
                              <p:cond delay="0"/>
                            </p:stCondLst>
                            <p:childTnLst>
                              <p:par>
                                <p:cTn id="56" presetID="42" presetClass="path" presetSubtype="0" accel="50000" decel="50000" fill="hold" grpId="1" nodeType="afterEffect">
                                  <p:stCondLst>
                                    <p:cond delay="0"/>
                                  </p:stCondLst>
                                  <p:childTnLst>
                                    <p:animMotion origin="layout" path="M 5E-6 -2.59259E-6 L -0.15105 0.10417 " pathEditMode="relative" rAng="0" ptsTypes="AA">
                                      <p:cBhvr>
                                        <p:cTn id="57" dur="2000" fill="hold"/>
                                        <p:tgtEl>
                                          <p:spTgt spid="55"/>
                                        </p:tgtEl>
                                        <p:attrNameLst>
                                          <p:attrName>ppt_x</p:attrName>
                                          <p:attrName>ppt_y</p:attrName>
                                        </p:attrNameLst>
                                      </p:cBhvr>
                                      <p:rCtr x="-7552" y="5208"/>
                                    </p:animMotion>
                                  </p:childTnLst>
                                </p:cTn>
                              </p:par>
                              <p:par>
                                <p:cTn id="58" presetID="42" presetClass="path" presetSubtype="0" accel="50000" decel="50000" fill="hold" grpId="1" nodeType="withEffect">
                                  <p:stCondLst>
                                    <p:cond delay="0"/>
                                  </p:stCondLst>
                                  <p:childTnLst>
                                    <p:animMotion origin="layout" path="M -3.54167E-6 3.7037E-7 L 0.09727 0.1125 " pathEditMode="relative" rAng="0" ptsTypes="AA">
                                      <p:cBhvr>
                                        <p:cTn id="59" dur="2000" fill="hold"/>
                                        <p:tgtEl>
                                          <p:spTgt spid="57"/>
                                        </p:tgtEl>
                                        <p:attrNameLst>
                                          <p:attrName>ppt_x</p:attrName>
                                          <p:attrName>ppt_y</p:attrName>
                                        </p:attrNameLst>
                                      </p:cBhvr>
                                      <p:rCtr x="4857" y="5625"/>
                                    </p:animMotion>
                                  </p:childTnLst>
                                </p:cTn>
                              </p:par>
                              <p:par>
                                <p:cTn id="60" presetID="42" presetClass="path" presetSubtype="0" accel="50000" decel="50000" fill="hold" grpId="1" nodeType="withEffect">
                                  <p:stCondLst>
                                    <p:cond delay="0"/>
                                  </p:stCondLst>
                                  <p:childTnLst>
                                    <p:animMotion origin="layout" path="M 1.04167E-6 3.7037E-6 L 0.12448 -0.14028 " pathEditMode="relative" rAng="0" ptsTypes="AA">
                                      <p:cBhvr>
                                        <p:cTn id="61" dur="2000" fill="hold"/>
                                        <p:tgtEl>
                                          <p:spTgt spid="59"/>
                                        </p:tgtEl>
                                        <p:attrNameLst>
                                          <p:attrName>ppt_x</p:attrName>
                                          <p:attrName>ppt_y</p:attrName>
                                        </p:attrNameLst>
                                      </p:cBhvr>
                                      <p:rCtr x="6224" y="-7014"/>
                                    </p:animMotion>
                                  </p:childTnLst>
                                </p:cTn>
                              </p:par>
                            </p:childTnLst>
                          </p:cTn>
                        </p:par>
                        <p:par>
                          <p:cTn id="62" fill="hold">
                            <p:stCondLst>
                              <p:cond delay="2000"/>
                            </p:stCondLst>
                            <p:childTnLst>
                              <p:par>
                                <p:cTn id="63" presetID="10" presetClass="exit" presetSubtype="0" fill="hold" grpId="2" nodeType="afterEffect">
                                  <p:stCondLst>
                                    <p:cond delay="0"/>
                                  </p:stCondLst>
                                  <p:childTnLst>
                                    <p:animEffect transition="out" filter="fade">
                                      <p:cBhvr>
                                        <p:cTn id="64" dur="500"/>
                                        <p:tgtEl>
                                          <p:spTgt spid="55"/>
                                        </p:tgtEl>
                                      </p:cBhvr>
                                    </p:animEffect>
                                    <p:set>
                                      <p:cBhvr>
                                        <p:cTn id="65" dur="1" fill="hold">
                                          <p:stCondLst>
                                            <p:cond delay="499"/>
                                          </p:stCondLst>
                                        </p:cTn>
                                        <p:tgtEl>
                                          <p:spTgt spid="55"/>
                                        </p:tgtEl>
                                        <p:attrNameLst>
                                          <p:attrName>style.visibility</p:attrName>
                                        </p:attrNameLst>
                                      </p:cBhvr>
                                      <p:to>
                                        <p:strVal val="hidden"/>
                                      </p:to>
                                    </p:set>
                                  </p:childTnLst>
                                </p:cTn>
                              </p:par>
                              <p:par>
                                <p:cTn id="66" presetID="10" presetClass="exit" presetSubtype="0" fill="hold" grpId="2" nodeType="withEffect">
                                  <p:stCondLst>
                                    <p:cond delay="0"/>
                                  </p:stCondLst>
                                  <p:childTnLst>
                                    <p:animEffect transition="out" filter="fade">
                                      <p:cBhvr>
                                        <p:cTn id="67" dur="500"/>
                                        <p:tgtEl>
                                          <p:spTgt spid="57"/>
                                        </p:tgtEl>
                                      </p:cBhvr>
                                    </p:animEffect>
                                    <p:set>
                                      <p:cBhvr>
                                        <p:cTn id="68" dur="1" fill="hold">
                                          <p:stCondLst>
                                            <p:cond delay="499"/>
                                          </p:stCondLst>
                                        </p:cTn>
                                        <p:tgtEl>
                                          <p:spTgt spid="57"/>
                                        </p:tgtEl>
                                        <p:attrNameLst>
                                          <p:attrName>style.visibility</p:attrName>
                                        </p:attrNameLst>
                                      </p:cBhvr>
                                      <p:to>
                                        <p:strVal val="hidden"/>
                                      </p:to>
                                    </p:set>
                                  </p:childTnLst>
                                </p:cTn>
                              </p:par>
                              <p:par>
                                <p:cTn id="69" presetID="10" presetClass="exit" presetSubtype="0" fill="hold" grpId="2" nodeType="withEffect">
                                  <p:stCondLst>
                                    <p:cond delay="0"/>
                                  </p:stCondLst>
                                  <p:childTnLst>
                                    <p:animEffect transition="out" filter="fade">
                                      <p:cBhvr>
                                        <p:cTn id="70" dur="500"/>
                                        <p:tgtEl>
                                          <p:spTgt spid="59"/>
                                        </p:tgtEl>
                                      </p:cBhvr>
                                    </p:animEffect>
                                    <p:set>
                                      <p:cBhvr>
                                        <p:cTn id="71" dur="1" fill="hold">
                                          <p:stCondLst>
                                            <p:cond delay="499"/>
                                          </p:stCondLst>
                                        </p:cTn>
                                        <p:tgtEl>
                                          <p:spTgt spid="59"/>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60"/>
                                        </p:tgtEl>
                                        <p:attrNameLst>
                                          <p:attrName>style.visibility</p:attrName>
                                        </p:attrNameLst>
                                      </p:cBhvr>
                                      <p:to>
                                        <p:strVal val="visible"/>
                                      </p:to>
                                    </p:set>
                                  </p:childTnLst>
                                </p:cTn>
                              </p:par>
                            </p:childTnLst>
                          </p:cTn>
                        </p:par>
                        <p:par>
                          <p:cTn id="76" fill="hold">
                            <p:stCondLst>
                              <p:cond delay="0"/>
                            </p:stCondLst>
                            <p:childTnLst>
                              <p:par>
                                <p:cTn id="77" presetID="42" presetClass="path" presetSubtype="0" accel="50000" decel="50000" fill="hold" grpId="1" nodeType="afterEffect">
                                  <p:stCondLst>
                                    <p:cond delay="0"/>
                                  </p:stCondLst>
                                  <p:childTnLst>
                                    <p:animMotion origin="layout" path="M 1.11022E-16 -4.07407E-6 L -0.16172 0.09005 " pathEditMode="relative" rAng="0" ptsTypes="AA">
                                      <p:cBhvr>
                                        <p:cTn id="78" dur="2000" fill="hold"/>
                                        <p:tgtEl>
                                          <p:spTgt spid="60"/>
                                        </p:tgtEl>
                                        <p:attrNameLst>
                                          <p:attrName>ppt_x</p:attrName>
                                          <p:attrName>ppt_y</p:attrName>
                                        </p:attrNameLst>
                                      </p:cBhvr>
                                      <p:rCtr x="-8086" y="4491"/>
                                    </p:animMotion>
                                  </p:childTnLst>
                                </p:cTn>
                              </p:par>
                            </p:childTnLst>
                          </p:cTn>
                        </p:par>
                        <p:par>
                          <p:cTn id="79" fill="hold">
                            <p:stCondLst>
                              <p:cond delay="2000"/>
                            </p:stCondLst>
                            <p:childTnLst>
                              <p:par>
                                <p:cTn id="80" presetID="10" presetClass="exit" presetSubtype="0" fill="hold" grpId="2" nodeType="afterEffect">
                                  <p:stCondLst>
                                    <p:cond delay="0"/>
                                  </p:stCondLst>
                                  <p:childTnLst>
                                    <p:animEffect transition="out" filter="fade">
                                      <p:cBhvr>
                                        <p:cTn id="81" dur="500"/>
                                        <p:tgtEl>
                                          <p:spTgt spid="60"/>
                                        </p:tgtEl>
                                      </p:cBhvr>
                                    </p:animEffect>
                                    <p:set>
                                      <p:cBhvr>
                                        <p:cTn id="82" dur="1" fill="hold">
                                          <p:stCondLst>
                                            <p:cond delay="499"/>
                                          </p:stCondLst>
                                        </p:cTn>
                                        <p:tgtEl>
                                          <p:spTgt spid="60"/>
                                        </p:tgtEl>
                                        <p:attrNameLst>
                                          <p:attrName>style.visibility</p:attrName>
                                        </p:attrNameLst>
                                      </p:cBhvr>
                                      <p:to>
                                        <p:strVal val="hidden"/>
                                      </p:to>
                                    </p:set>
                                  </p:childTnLst>
                                </p:cTn>
                              </p:par>
                            </p:childTnLst>
                          </p:cTn>
                        </p:par>
                        <p:par>
                          <p:cTn id="83" fill="hold">
                            <p:stCondLst>
                              <p:cond delay="2500"/>
                            </p:stCondLst>
                            <p:childTnLst>
                              <p:par>
                                <p:cTn id="84" presetID="26" presetClass="emph" presetSubtype="0" repeatCount="indefinite" fill="hold" nodeType="afterEffect">
                                  <p:stCondLst>
                                    <p:cond delay="0"/>
                                  </p:stCondLst>
                                  <p:childTnLst>
                                    <p:animEffect transition="out" filter="fade">
                                      <p:cBhvr>
                                        <p:cTn id="85" dur="500" tmFilter="0, 0; .2, .5; .8, .5; 1, 0"/>
                                        <p:tgtEl>
                                          <p:spTgt spid="5128"/>
                                        </p:tgtEl>
                                      </p:cBhvr>
                                    </p:animEffect>
                                    <p:animScale>
                                      <p:cBhvr>
                                        <p:cTn id="86" dur="250" autoRev="1" fill="hold"/>
                                        <p:tgtEl>
                                          <p:spTgt spid="5128"/>
                                        </p:tgtEl>
                                      </p:cBhvr>
                                      <p:by x="105000" y="105000"/>
                                    </p:animScale>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2" nodeType="clickEffect">
                                  <p:stCondLst>
                                    <p:cond delay="0"/>
                                  </p:stCondLst>
                                  <p:childTnLst>
                                    <p:set>
                                      <p:cBhvr>
                                        <p:cTn id="90" dur="1" fill="hold">
                                          <p:stCondLst>
                                            <p:cond delay="0"/>
                                          </p:stCondLst>
                                        </p:cTn>
                                        <p:tgtEl>
                                          <p:spTgt spid="6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37" presetClass="path" presetSubtype="0" accel="50000" decel="50000" fill="hold" grpId="0" nodeType="clickEffect">
                                  <p:stCondLst>
                                    <p:cond delay="0"/>
                                  </p:stCondLst>
                                  <p:childTnLst>
                                    <p:animMotion origin="layout" path="M -0.0569 -0.00579 L -0.09388 0.08055 C -0.10169 0.09792 -0.11224 0.12685 -0.12187 0.1581 C -0.13268 0.19236 -0.14036 0.22222 -0.14466 0.24329 L -0.16627 0.34514 " pathEditMode="relative" rAng="7140000" ptsTypes="AAAAA">
                                      <p:cBhvr>
                                        <p:cTn id="94" dur="4000" fill="hold"/>
                                        <p:tgtEl>
                                          <p:spTgt spid="63"/>
                                        </p:tgtEl>
                                        <p:attrNameLst>
                                          <p:attrName>ppt_x</p:attrName>
                                          <p:attrName>ppt_y</p:attrName>
                                        </p:attrNameLst>
                                      </p:cBhvr>
                                      <p:rCtr x="-5990" y="17014"/>
                                    </p:animMotion>
                                  </p:childTnLst>
                                </p:cTn>
                              </p:par>
                            </p:childTnLst>
                          </p:cTn>
                        </p:par>
                        <p:par>
                          <p:cTn id="95" fill="hold">
                            <p:stCondLst>
                              <p:cond delay="4000"/>
                            </p:stCondLst>
                            <p:childTnLst>
                              <p:par>
                                <p:cTn id="96" presetID="10" presetClass="exit" presetSubtype="0" fill="hold" grpId="1" nodeType="afterEffect">
                                  <p:stCondLst>
                                    <p:cond delay="0"/>
                                  </p:stCondLst>
                                  <p:childTnLst>
                                    <p:animEffect transition="out" filter="fade">
                                      <p:cBhvr>
                                        <p:cTn id="97" dur="1200"/>
                                        <p:tgtEl>
                                          <p:spTgt spid="63"/>
                                        </p:tgtEl>
                                      </p:cBhvr>
                                    </p:animEffect>
                                    <p:set>
                                      <p:cBhvr>
                                        <p:cTn id="98" dur="1" fill="hold">
                                          <p:stCondLst>
                                            <p:cond delay="1199"/>
                                          </p:stCondLst>
                                        </p:cTn>
                                        <p:tgtEl>
                                          <p:spTgt spid="63"/>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65"/>
                                        </p:tgtEl>
                                        <p:attrNameLst>
                                          <p:attrName>style.visibility</p:attrName>
                                        </p:attrNameLst>
                                      </p:cBhvr>
                                      <p:to>
                                        <p:strVal val="visible"/>
                                      </p:to>
                                    </p:set>
                                  </p:childTnLst>
                                </p:cTn>
                              </p:par>
                            </p:childTnLst>
                          </p:cTn>
                        </p:par>
                        <p:par>
                          <p:cTn id="103" fill="hold">
                            <p:stCondLst>
                              <p:cond delay="0"/>
                            </p:stCondLst>
                            <p:childTnLst>
                              <p:par>
                                <p:cTn id="104" presetID="42" presetClass="path" presetSubtype="0" accel="50000" decel="50000" fill="hold" grpId="1" nodeType="afterEffect">
                                  <p:stCondLst>
                                    <p:cond delay="0"/>
                                  </p:stCondLst>
                                  <p:childTnLst>
                                    <p:animMotion origin="layout" path="M 1.66667E-6 -4.07407E-6 L 0.07409 0.09491 " pathEditMode="relative" rAng="0" ptsTypes="AA">
                                      <p:cBhvr>
                                        <p:cTn id="105" dur="2000" fill="hold"/>
                                        <p:tgtEl>
                                          <p:spTgt spid="65"/>
                                        </p:tgtEl>
                                        <p:attrNameLst>
                                          <p:attrName>ppt_x</p:attrName>
                                          <p:attrName>ppt_y</p:attrName>
                                        </p:attrNameLst>
                                      </p:cBhvr>
                                      <p:rCtr x="3698" y="4745"/>
                                    </p:animMotion>
                                  </p:childTnLst>
                                </p:cTn>
                              </p:par>
                            </p:childTnLst>
                          </p:cTn>
                        </p:par>
                        <p:par>
                          <p:cTn id="106" fill="hold">
                            <p:stCondLst>
                              <p:cond delay="2000"/>
                            </p:stCondLst>
                            <p:childTnLst>
                              <p:par>
                                <p:cTn id="107" presetID="10" presetClass="exit" presetSubtype="0" fill="hold" grpId="2" nodeType="afterEffect">
                                  <p:stCondLst>
                                    <p:cond delay="0"/>
                                  </p:stCondLst>
                                  <p:childTnLst>
                                    <p:animEffect transition="out" filter="fade">
                                      <p:cBhvr>
                                        <p:cTn id="108" dur="500"/>
                                        <p:tgtEl>
                                          <p:spTgt spid="65"/>
                                        </p:tgtEl>
                                      </p:cBhvr>
                                    </p:animEffect>
                                    <p:set>
                                      <p:cBhvr>
                                        <p:cTn id="109" dur="1" fill="hold">
                                          <p:stCondLst>
                                            <p:cond delay="499"/>
                                          </p:stCondLst>
                                        </p:cTn>
                                        <p:tgtEl>
                                          <p:spTgt spid="65"/>
                                        </p:tgtEl>
                                        <p:attrNameLst>
                                          <p:attrName>style.visibility</p:attrName>
                                        </p:attrNameLst>
                                      </p:cBhvr>
                                      <p:to>
                                        <p:strVal val="hidden"/>
                                      </p:to>
                                    </p:set>
                                  </p:childTnLst>
                                </p:cTn>
                              </p:par>
                            </p:childTnLst>
                          </p:cTn>
                        </p:par>
                      </p:childTnLst>
                    </p:cTn>
                  </p:par>
                  <p:par>
                    <p:cTn id="110" fill="hold">
                      <p:stCondLst>
                        <p:cond delay="indefinite"/>
                      </p:stCondLst>
                      <p:childTnLst>
                        <p:par>
                          <p:cTn id="111" fill="hold">
                            <p:stCondLst>
                              <p:cond delay="0"/>
                            </p:stCondLst>
                            <p:childTnLst>
                              <p:par>
                                <p:cTn id="112" presetID="1" presetClass="entr" presetSubtype="0" fill="hold" grpId="0" nodeType="clickEffect">
                                  <p:stCondLst>
                                    <p:cond delay="0"/>
                                  </p:stCondLst>
                                  <p:childTnLst>
                                    <p:set>
                                      <p:cBhvr>
                                        <p:cTn id="113" dur="1" fill="hold">
                                          <p:stCondLst>
                                            <p:cond delay="0"/>
                                          </p:stCondLst>
                                        </p:cTn>
                                        <p:tgtEl>
                                          <p:spTgt spid="67"/>
                                        </p:tgtEl>
                                        <p:attrNameLst>
                                          <p:attrName>style.visibility</p:attrName>
                                        </p:attrNameLst>
                                      </p:cBhvr>
                                      <p:to>
                                        <p:strVal val="visible"/>
                                      </p:to>
                                    </p:set>
                                  </p:childTnLst>
                                </p:cTn>
                              </p:par>
                            </p:childTnLst>
                          </p:cTn>
                        </p:par>
                      </p:childTnLst>
                    </p:cTn>
                  </p:par>
                  <p:par>
                    <p:cTn id="114" fill="hold">
                      <p:stCondLst>
                        <p:cond delay="indefinite"/>
                      </p:stCondLst>
                      <p:childTnLst>
                        <p:par>
                          <p:cTn id="115" fill="hold">
                            <p:stCondLst>
                              <p:cond delay="0"/>
                            </p:stCondLst>
                            <p:childTnLst>
                              <p:par>
                                <p:cTn id="116" presetID="0" presetClass="path" presetSubtype="0" accel="50000" decel="50000" fill="hold" grpId="1" nodeType="clickEffect">
                                  <p:stCondLst>
                                    <p:cond delay="0"/>
                                  </p:stCondLst>
                                  <p:childTnLst>
                                    <p:animMotion origin="layout" path="M -0.02278 -0.00046 L -0.02278 -0.00046 C -0.01758 0.0007 -0.01458 0.00093 -0.00963 0.00278 C -0.00846 0.00301 -0.00729 0.00394 -0.00612 0.00417 C -0.00351 0.00486 -0.00078 0.00533 0.00183 0.00579 C 0.02123 0.00949 0.01524 0.00834 0.0319 0.01042 C 0.03815 0.01274 0.03555 0.01204 0.04336 0.01366 C 0.04597 0.01412 0.04857 0.01505 0.0513 0.01528 C 0.05977 0.01598 0.06836 0.01621 0.07683 0.0169 C 0.08034 0.0176 0.08399 0.01829 0.0875 0.01991 C 0.08841 0.02037 0.0892 0.0213 0.09011 0.02153 C 0.10742 0.025 0.11576 0.025 0.13334 0.02616 C 0.13594 0.02662 0.13867 0.02709 0.14128 0.02778 C 0.14219 0.02801 0.14297 0.02917 0.14388 0.0294 C 0.15417 0.03033 0.16446 0.03033 0.17487 0.03102 C 0.19401 0.02709 0.17136 0.03125 0.20834 0.02778 C 0.21185 0.02755 0.21875 0.0257 0.2224 0.02454 C 0.2336 0.01806 0.2224 0.025 0.23216 0.01829 C 0.23308 0.01783 0.23399 0.0176 0.23477 0.0169 C 0.23581 0.01598 0.23646 0.01459 0.2375 0.01366 C 0.23828 0.01297 0.23933 0.01274 0.24011 0.01204 C 0.24102 0.01135 0.2418 0.00996 0.24271 0.00903 C 0.24388 0.00787 0.24505 0.00695 0.24623 0.00579 L 0.25339 -0.00671 L 0.25599 -0.01134 C 0.25795 -0.02199 0.25521 -0.01064 0.25951 -0.01921 C 0.26667 -0.03379 0.25977 -0.02476 0.26576 -0.03171 C 0.26745 -0.04074 0.26537 -0.0324 0.26927 -0.0412 C 0.27058 -0.04421 0.27162 -0.04745 0.27279 -0.05069 L 0.2763 -0.05995 C 0.27683 -0.06157 0.27735 -0.06342 0.278 -0.06481 C 0.28438 -0.07592 0.27761 -0.06319 0.28242 -0.07407 C 0.28295 -0.07523 0.28373 -0.07615 0.28425 -0.07731 C 0.28555 -0.08032 0.28659 -0.08356 0.28776 -0.0868 C 0.28828 -0.08819 0.2888 -0.09004 0.28959 -0.09143 L 0.29128 -0.09444 C 0.29297 -0.1037 0.2918 -0.09768 0.29571 -0.1118 C 0.29779 -0.11944 0.29649 -0.11643 0.29922 -0.12129 C 0.30248 -0.13842 0.29727 -0.11226 0.30183 -0.13055 C 0.30261 -0.13356 0.303 -0.1368 0.30365 -0.14004 L 0.30625 -0.15416 C 0.30664 -0.15578 0.30651 -0.15764 0.30716 -0.15879 L 0.30899 -0.16203 C 0.31003 -0.16759 0.30977 -0.16504 0.30977 -0.16967 L 0.30899 -0.16203 " pathEditMode="relative" ptsTypes="AAAAAAAAAAAAAAAAAAAAAAAAAAAAAAAAAAAAAAAAAAAAA">
                                      <p:cBhvr>
                                        <p:cTn id="117" dur="3000" fill="hold"/>
                                        <p:tgtEl>
                                          <p:spTgt spid="6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1" grpId="0"/>
      <p:bldP spid="51" grpId="1"/>
      <p:bldP spid="52" grpId="0"/>
      <p:bldP spid="52" grpId="1"/>
      <p:bldP spid="52" grpId="2"/>
      <p:bldP spid="53" grpId="0"/>
      <p:bldP spid="53" grpId="1"/>
      <p:bldP spid="53" grpId="2"/>
      <p:bldP spid="54" grpId="0"/>
      <p:bldP spid="54" grpId="1"/>
      <p:bldP spid="54" grpId="2"/>
      <p:bldP spid="55" grpId="0"/>
      <p:bldP spid="55" grpId="1"/>
      <p:bldP spid="55" grpId="2"/>
      <p:bldP spid="57" grpId="0"/>
      <p:bldP spid="57" grpId="1"/>
      <p:bldP spid="57" grpId="2"/>
      <p:bldP spid="59" grpId="0"/>
      <p:bldP spid="59" grpId="1"/>
      <p:bldP spid="59" grpId="2"/>
      <p:bldP spid="60" grpId="0"/>
      <p:bldP spid="60" grpId="1"/>
      <p:bldP spid="60" grpId="2"/>
      <p:bldP spid="63" grpId="0"/>
      <p:bldP spid="63" grpId="1"/>
      <p:bldP spid="63" grpId="2"/>
      <p:bldP spid="65" grpId="0"/>
      <p:bldP spid="65" grpId="1"/>
      <p:bldP spid="65" grpId="2"/>
      <p:bldP spid="67" grpId="0"/>
      <p:bldP spid="67"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Many possible configurations</a:t>
            </a:r>
          </a:p>
        </p:txBody>
      </p:sp>
      <p:sp>
        <p:nvSpPr>
          <p:cNvPr id="3" name="Content Placeholder 2"/>
          <p:cNvSpPr>
            <a:spLocks noGrp="1"/>
          </p:cNvSpPr>
          <p:nvPr>
            <p:ph idx="1"/>
          </p:nvPr>
        </p:nvSpPr>
        <p:spPr>
          <a:xfrm>
            <a:off x="609600" y="1600201"/>
            <a:ext cx="10972800" cy="3445135"/>
          </a:xfrm>
        </p:spPr>
        <p:txBody>
          <a:bodyPr>
            <a:normAutofit lnSpcReduction="10000"/>
          </a:bodyPr>
          <a:lstStyle/>
          <a:p>
            <a:pPr marL="0" indent="0">
              <a:buNone/>
            </a:pPr>
            <a:r>
              <a:rPr lang="en-GB" dirty="0"/>
              <a:t>Broker on a cloud platform</a:t>
            </a:r>
          </a:p>
          <a:p>
            <a:pPr marL="0" indent="0">
              <a:buNone/>
            </a:pPr>
            <a:endParaRPr lang="en-GB" dirty="0"/>
          </a:p>
          <a:p>
            <a:pPr marL="0" indent="0">
              <a:buNone/>
            </a:pPr>
            <a:r>
              <a:rPr lang="en-GB" dirty="0"/>
              <a:t>Local Broker on a supervisor machine</a:t>
            </a:r>
          </a:p>
          <a:p>
            <a:pPr marL="0" indent="0">
              <a:buNone/>
            </a:pPr>
            <a:endParaRPr lang="en-GB" dirty="0"/>
          </a:p>
          <a:p>
            <a:pPr marL="0" indent="0">
              <a:buNone/>
            </a:pPr>
            <a:r>
              <a:rPr lang="en-GB" dirty="0"/>
              <a:t>Broker on device</a:t>
            </a:r>
          </a:p>
          <a:p>
            <a:pPr marL="0" indent="0">
              <a:buNone/>
            </a:pPr>
            <a:r>
              <a:rPr lang="en-GB" sz="1400" dirty="0"/>
              <a:t>	https://pagefault.blog/2017/03/02/using-local-mqtt-broker-for-cloud-and-interprocess-communication/</a:t>
            </a:r>
          </a:p>
          <a:p>
            <a:pPr marL="0" indent="0">
              <a:buNone/>
            </a:pPr>
            <a:endParaRPr lang="en-GB" dirty="0"/>
          </a:p>
          <a:p>
            <a:pPr marL="0" indent="0">
              <a:buNone/>
            </a:pPr>
            <a:r>
              <a:rPr lang="en-GB" dirty="0"/>
              <a:t>Wildcard Subscriptions</a:t>
            </a:r>
          </a:p>
          <a:p>
            <a:pPr lvl="1"/>
            <a:r>
              <a:rPr lang="en-GB" dirty="0"/>
              <a:t>subscribe to multiple topics </a:t>
            </a:r>
            <a:r>
              <a:rPr lang="en-GB" dirty="0" err="1"/>
              <a:t>e.g</a:t>
            </a:r>
            <a:r>
              <a:rPr lang="en-GB" dirty="0"/>
              <a:t> /building1/#</a:t>
            </a:r>
          </a:p>
          <a:p>
            <a:endParaRPr lang="en-GB" dirty="0"/>
          </a:p>
        </p:txBody>
      </p:sp>
    </p:spTree>
    <p:extLst>
      <p:ext uri="{BB962C8B-B14F-4D97-AF65-F5344CB8AC3E}">
        <p14:creationId xmlns:p14="http://schemas.microsoft.com/office/powerpoint/2010/main" val="31384594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Quality of Service</a:t>
            </a:r>
          </a:p>
        </p:txBody>
      </p:sp>
      <p:sp>
        <p:nvSpPr>
          <p:cNvPr id="3" name="Content Placeholder 2"/>
          <p:cNvSpPr>
            <a:spLocks noGrp="1"/>
          </p:cNvSpPr>
          <p:nvPr>
            <p:ph idx="1"/>
          </p:nvPr>
        </p:nvSpPr>
        <p:spPr>
          <a:xfrm>
            <a:off x="609600" y="1600201"/>
            <a:ext cx="7344229" cy="3445135"/>
          </a:xfrm>
        </p:spPr>
        <p:txBody>
          <a:bodyPr/>
          <a:lstStyle/>
          <a:p>
            <a:pPr marL="0" indent="0">
              <a:buNone/>
            </a:pPr>
            <a:r>
              <a:rPr lang="en-GB" dirty="0"/>
              <a:t>3 levels of service available</a:t>
            </a:r>
          </a:p>
          <a:p>
            <a:pPr lvl="1"/>
            <a:r>
              <a:rPr lang="en-GB" dirty="0"/>
              <a:t>0 – At most once  (zero or one deliveries) </a:t>
            </a:r>
          </a:p>
          <a:p>
            <a:pPr lvl="1"/>
            <a:r>
              <a:rPr lang="en-GB" dirty="0"/>
              <a:t>1 – At least once (one or more deliveries)</a:t>
            </a:r>
          </a:p>
          <a:p>
            <a:pPr lvl="1"/>
            <a:r>
              <a:rPr lang="en-GB" dirty="0"/>
              <a:t>2 – Exactly once (one delivery)</a:t>
            </a:r>
          </a:p>
          <a:p>
            <a:pPr marL="0" indent="0">
              <a:buNone/>
            </a:pPr>
            <a:endParaRPr lang="en-GB" i="1" dirty="0"/>
          </a:p>
          <a:p>
            <a:pPr marL="0" indent="0">
              <a:buNone/>
            </a:pPr>
            <a:r>
              <a:rPr lang="en-GB" dirty="0"/>
              <a:t>Persistent Sessions available for levels 1 and 2 </a:t>
            </a:r>
          </a:p>
          <a:p>
            <a:pPr lvl="1"/>
            <a:r>
              <a:rPr lang="en-GB" dirty="0"/>
              <a:t>use </a:t>
            </a:r>
            <a:r>
              <a:rPr lang="en-GB" i="1" dirty="0" err="1"/>
              <a:t>cleanSession</a:t>
            </a:r>
            <a:r>
              <a:rPr lang="en-GB" i="1" dirty="0"/>
              <a:t>=false </a:t>
            </a:r>
            <a:r>
              <a:rPr lang="en-GB" dirty="0"/>
              <a:t>flag on connection</a:t>
            </a:r>
          </a:p>
          <a:p>
            <a:endParaRPr lang="en-GB" dirty="0"/>
          </a:p>
          <a:p>
            <a:endParaRPr lang="en-GB" dirty="0"/>
          </a:p>
          <a:p>
            <a:endParaRPr lang="en-GB" dirty="0"/>
          </a:p>
          <a:p>
            <a:endParaRPr lang="en-GB" i="1" dirty="0"/>
          </a:p>
        </p:txBody>
      </p:sp>
      <p:grpSp>
        <p:nvGrpSpPr>
          <p:cNvPr id="6" name="Group 5"/>
          <p:cNvGrpSpPr/>
          <p:nvPr/>
        </p:nvGrpSpPr>
        <p:grpSpPr>
          <a:xfrm>
            <a:off x="9371850" y="3628575"/>
            <a:ext cx="1709059" cy="1607461"/>
            <a:chOff x="8336800" y="3018460"/>
            <a:chExt cx="1709059" cy="1607461"/>
          </a:xfrm>
        </p:grpSpPr>
        <p:sp>
          <p:nvSpPr>
            <p:cNvPr id="4" name="Oval 3"/>
            <p:cNvSpPr/>
            <p:nvPr/>
          </p:nvSpPr>
          <p:spPr>
            <a:xfrm>
              <a:off x="8336800" y="3018460"/>
              <a:ext cx="1709059" cy="1607461"/>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5" name="Picture 4"/>
            <p:cNvPicPr>
              <a:picLocks noChangeAspect="1"/>
            </p:cNvPicPr>
            <p:nvPr/>
          </p:nvPicPr>
          <p:blipFill>
            <a:blip r:embed="rId3"/>
            <a:stretch>
              <a:fillRect/>
            </a:stretch>
          </p:blipFill>
          <p:spPr>
            <a:xfrm>
              <a:off x="8526696" y="3435729"/>
              <a:ext cx="1289623" cy="829147"/>
            </a:xfrm>
            <a:prstGeom prst="rect">
              <a:avLst/>
            </a:prstGeom>
          </p:spPr>
        </p:pic>
      </p:grpSp>
      <p:grpSp>
        <p:nvGrpSpPr>
          <p:cNvPr id="9" name="Group 8"/>
          <p:cNvGrpSpPr/>
          <p:nvPr/>
        </p:nvGrpSpPr>
        <p:grpSpPr>
          <a:xfrm>
            <a:off x="9371850" y="846139"/>
            <a:ext cx="1632858" cy="1549405"/>
            <a:chOff x="8255047" y="2527950"/>
            <a:chExt cx="1632858" cy="1549405"/>
          </a:xfrm>
        </p:grpSpPr>
        <p:sp>
          <p:nvSpPr>
            <p:cNvPr id="7" name="Oval 6"/>
            <p:cNvSpPr/>
            <p:nvPr/>
          </p:nvSpPr>
          <p:spPr>
            <a:xfrm>
              <a:off x="8255047" y="2527950"/>
              <a:ext cx="1632858" cy="1549405"/>
            </a:xfrm>
            <a:prstGeom prst="ellipse">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8" name="Arrow: Right 7"/>
            <p:cNvSpPr/>
            <p:nvPr/>
          </p:nvSpPr>
          <p:spPr>
            <a:xfrm>
              <a:off x="8581619" y="3006922"/>
              <a:ext cx="1103085" cy="636816"/>
            </a:xfrm>
            <a:prstGeom prst="rightArrow">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sp>
        <p:nvSpPr>
          <p:cNvPr id="10" name="TextBox 9"/>
          <p:cNvSpPr txBox="1"/>
          <p:nvPr/>
        </p:nvSpPr>
        <p:spPr>
          <a:xfrm>
            <a:off x="9261257" y="-660856"/>
            <a:ext cx="1815943" cy="369332"/>
          </a:xfrm>
          <a:prstGeom prst="rect">
            <a:avLst/>
          </a:prstGeom>
          <a:noFill/>
        </p:spPr>
        <p:txBody>
          <a:bodyPr wrap="square" rtlCol="0">
            <a:spAutoFit/>
          </a:bodyPr>
          <a:lstStyle/>
          <a:p>
            <a:r>
              <a:rPr lang="en-GB" dirty="0"/>
              <a:t>{“room1”:22.3}</a:t>
            </a:r>
          </a:p>
        </p:txBody>
      </p:sp>
      <p:sp>
        <p:nvSpPr>
          <p:cNvPr id="13" name="TextBox 12"/>
          <p:cNvSpPr txBox="1"/>
          <p:nvPr/>
        </p:nvSpPr>
        <p:spPr>
          <a:xfrm>
            <a:off x="9245916" y="-897112"/>
            <a:ext cx="1815943" cy="369332"/>
          </a:xfrm>
          <a:prstGeom prst="rect">
            <a:avLst/>
          </a:prstGeom>
          <a:noFill/>
        </p:spPr>
        <p:txBody>
          <a:bodyPr wrap="square" rtlCol="0">
            <a:spAutoFit/>
          </a:bodyPr>
          <a:lstStyle/>
          <a:p>
            <a:r>
              <a:rPr lang="en-GB" dirty="0"/>
              <a:t>{“room2”:23.0}</a:t>
            </a:r>
          </a:p>
        </p:txBody>
      </p:sp>
      <p:sp>
        <p:nvSpPr>
          <p:cNvPr id="15" name="TextBox 14"/>
          <p:cNvSpPr txBox="1"/>
          <p:nvPr/>
        </p:nvSpPr>
        <p:spPr>
          <a:xfrm>
            <a:off x="7568765" y="-897112"/>
            <a:ext cx="1815943" cy="369332"/>
          </a:xfrm>
          <a:prstGeom prst="rect">
            <a:avLst/>
          </a:prstGeom>
          <a:noFill/>
        </p:spPr>
        <p:txBody>
          <a:bodyPr wrap="square" rtlCol="0">
            <a:spAutoFit/>
          </a:bodyPr>
          <a:lstStyle/>
          <a:p>
            <a:r>
              <a:rPr lang="en-GB" dirty="0"/>
              <a:t>{“room3”:24.1}</a:t>
            </a:r>
          </a:p>
        </p:txBody>
      </p:sp>
      <p:sp>
        <p:nvSpPr>
          <p:cNvPr id="16" name="TextBox 15"/>
          <p:cNvSpPr txBox="1"/>
          <p:nvPr/>
        </p:nvSpPr>
        <p:spPr>
          <a:xfrm>
            <a:off x="7549716" y="-1200161"/>
            <a:ext cx="1815943" cy="369332"/>
          </a:xfrm>
          <a:prstGeom prst="rect">
            <a:avLst/>
          </a:prstGeom>
          <a:noFill/>
        </p:spPr>
        <p:txBody>
          <a:bodyPr wrap="square" rtlCol="0">
            <a:spAutoFit/>
          </a:bodyPr>
          <a:lstStyle/>
          <a:p>
            <a:r>
              <a:rPr lang="en-GB" dirty="0"/>
              <a:t>{“room7”:21.4}</a:t>
            </a:r>
          </a:p>
        </p:txBody>
      </p:sp>
      <p:sp>
        <p:nvSpPr>
          <p:cNvPr id="17" name="TextBox 16"/>
          <p:cNvSpPr txBox="1"/>
          <p:nvPr/>
        </p:nvSpPr>
        <p:spPr>
          <a:xfrm>
            <a:off x="7549716" y="-1510816"/>
            <a:ext cx="1815943" cy="369332"/>
          </a:xfrm>
          <a:prstGeom prst="rect">
            <a:avLst/>
          </a:prstGeom>
          <a:noFill/>
        </p:spPr>
        <p:txBody>
          <a:bodyPr wrap="square" rtlCol="0">
            <a:spAutoFit/>
          </a:bodyPr>
          <a:lstStyle/>
          <a:p>
            <a:r>
              <a:rPr lang="en-GB" dirty="0"/>
              <a:t>{“room1”:22.3}</a:t>
            </a:r>
          </a:p>
        </p:txBody>
      </p:sp>
      <p:sp>
        <p:nvSpPr>
          <p:cNvPr id="14" name="TextBox 13"/>
          <p:cNvSpPr txBox="1"/>
          <p:nvPr/>
        </p:nvSpPr>
        <p:spPr>
          <a:xfrm>
            <a:off x="9245916" y="2874516"/>
            <a:ext cx="2655956" cy="369332"/>
          </a:xfrm>
          <a:prstGeom prst="rect">
            <a:avLst/>
          </a:prstGeom>
          <a:noFill/>
        </p:spPr>
        <p:txBody>
          <a:bodyPr wrap="square" rtlCol="0">
            <a:spAutoFit/>
          </a:bodyPr>
          <a:lstStyle/>
          <a:p>
            <a:r>
              <a:rPr lang="en-GB" dirty="0">
                <a:solidFill>
                  <a:srgbClr val="7030A0"/>
                </a:solidFill>
              </a:rPr>
              <a:t>/building1/temperatures</a:t>
            </a:r>
          </a:p>
        </p:txBody>
      </p:sp>
      <p:pic>
        <p:nvPicPr>
          <p:cNvPr id="18" name="Picture 17"/>
          <p:cNvPicPr>
            <a:picLocks noChangeAspect="1"/>
          </p:cNvPicPr>
          <p:nvPr/>
        </p:nvPicPr>
        <p:blipFill>
          <a:blip r:embed="rId4"/>
          <a:stretch>
            <a:fillRect/>
          </a:stretch>
        </p:blipFill>
        <p:spPr>
          <a:xfrm>
            <a:off x="9502378" y="7334575"/>
            <a:ext cx="1448002" cy="1390844"/>
          </a:xfrm>
          <a:prstGeom prst="rect">
            <a:avLst/>
          </a:prstGeom>
        </p:spPr>
      </p:pic>
      <p:pic>
        <p:nvPicPr>
          <p:cNvPr id="1026" name="Picture 2" descr="Image result for unplu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1325111"/>
            <a:ext cx="6979792" cy="4238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1007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58333E-6 4.44444E-6 L 0.00638 0.72986 " pathEditMode="relative" rAng="0" ptsTypes="AA">
                                      <p:cBhvr>
                                        <p:cTn id="6" dur="2000" fill="hold"/>
                                        <p:tgtEl>
                                          <p:spTgt spid="10"/>
                                        </p:tgtEl>
                                        <p:attrNameLst>
                                          <p:attrName>ppt_x</p:attrName>
                                          <p:attrName>ppt_y</p:attrName>
                                        </p:attrNameLst>
                                      </p:cBhvr>
                                      <p:rCtr x="313" y="36481"/>
                                    </p:animMotion>
                                  </p:childTnLst>
                                </p:cTn>
                              </p:par>
                            </p:childTnLst>
                          </p:cTn>
                        </p:par>
                        <p:par>
                          <p:cTn id="7" fill="hold">
                            <p:stCondLst>
                              <p:cond delay="2000"/>
                            </p:stCondLst>
                            <p:childTnLst>
                              <p:par>
                                <p:cTn id="8" presetID="10" presetClass="exit" presetSubtype="0" fill="hold" grpId="1" nodeType="afterEffect">
                                  <p:stCondLst>
                                    <p:cond delay="0"/>
                                  </p:stCondLst>
                                  <p:childTnLst>
                                    <p:animEffect transition="out" filter="fade">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childTnLst>
                          </p:cTn>
                        </p:par>
                        <p:par>
                          <p:cTn id="11" fill="hold">
                            <p:stCondLst>
                              <p:cond delay="2500"/>
                            </p:stCondLst>
                            <p:childTnLst>
                              <p:par>
                                <p:cTn id="12" presetID="42" presetClass="path" presetSubtype="0" accel="50000" decel="50000" fill="hold" grpId="0" nodeType="afterEffect">
                                  <p:stCondLst>
                                    <p:cond delay="0"/>
                                  </p:stCondLst>
                                  <p:childTnLst>
                                    <p:animMotion origin="layout" path="M -2.5E-6 3.7037E-6 L 0.00638 0.72986 " pathEditMode="relative" rAng="0" ptsTypes="AA">
                                      <p:cBhvr>
                                        <p:cTn id="13" dur="2000" fill="hold"/>
                                        <p:tgtEl>
                                          <p:spTgt spid="13"/>
                                        </p:tgtEl>
                                        <p:attrNameLst>
                                          <p:attrName>ppt_x</p:attrName>
                                          <p:attrName>ppt_y</p:attrName>
                                        </p:attrNameLst>
                                      </p:cBhvr>
                                      <p:rCtr x="313" y="36481"/>
                                    </p:animMotion>
                                  </p:childTnLst>
                                </p:cTn>
                              </p:par>
                            </p:childTnLst>
                          </p:cTn>
                        </p:par>
                        <p:par>
                          <p:cTn id="14" fill="hold">
                            <p:stCondLst>
                              <p:cond delay="4500"/>
                            </p:stCondLst>
                            <p:childTnLst>
                              <p:par>
                                <p:cTn id="15" presetID="10" presetClass="exit" presetSubtype="0" fill="hold" grpId="1" nodeType="afterEffect">
                                  <p:stCondLst>
                                    <p:cond delay="0"/>
                                  </p:stCondLst>
                                  <p:childTnLst>
                                    <p:animEffect transition="out" filter="fade">
                                      <p:cBhvr>
                                        <p:cTn id="16" dur="2000"/>
                                        <p:tgtEl>
                                          <p:spTgt spid="13"/>
                                        </p:tgtEl>
                                      </p:cBhvr>
                                    </p:animEffect>
                                    <p:set>
                                      <p:cBhvr>
                                        <p:cTn id="17" dur="1" fill="hold">
                                          <p:stCondLst>
                                            <p:cond delay="19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1026"/>
                                        </p:tgtEl>
                                        <p:attrNameLst>
                                          <p:attrName>style.visibility</p:attrName>
                                        </p:attrNameLst>
                                      </p:cBhvr>
                                      <p:to>
                                        <p:strVal val="hidden"/>
                                      </p:to>
                                    </p:set>
                                  </p:childTnLst>
                                </p:cTn>
                              </p:par>
                            </p:childTnLst>
                          </p:cTn>
                        </p:par>
                        <p:par>
                          <p:cTn id="26" fill="hold">
                            <p:stCondLst>
                              <p:cond delay="0"/>
                            </p:stCondLst>
                            <p:childTnLst>
                              <p:par>
                                <p:cTn id="27" presetID="42" presetClass="path" presetSubtype="0" accel="50000" decel="50000" fill="hold" nodeType="afterEffect">
                                  <p:stCondLst>
                                    <p:cond delay="0"/>
                                  </p:stCondLst>
                                  <p:childTnLst>
                                    <p:animMotion origin="layout" path="M -2.08333E-6 -3.33333E-6 L 0.00026 -0.69791 " pathEditMode="relative" rAng="0" ptsTypes="AA">
                                      <p:cBhvr>
                                        <p:cTn id="28" dur="2000" fill="hold"/>
                                        <p:tgtEl>
                                          <p:spTgt spid="18"/>
                                        </p:tgtEl>
                                        <p:attrNameLst>
                                          <p:attrName>ppt_x</p:attrName>
                                          <p:attrName>ppt_y</p:attrName>
                                        </p:attrNameLst>
                                      </p:cBhvr>
                                      <p:rCtr x="13" y="-34907"/>
                                    </p:animMotion>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grpId="0" nodeType="clickEffect">
                                  <p:stCondLst>
                                    <p:cond delay="0"/>
                                  </p:stCondLst>
                                  <p:childTnLst>
                                    <p:animMotion origin="layout" path="M -2.5E-6 3.7037E-6 L 0.00313 0.38981 " pathEditMode="relative" rAng="0" ptsTypes="AA">
                                      <p:cBhvr>
                                        <p:cTn id="32" dur="2000" fill="hold"/>
                                        <p:tgtEl>
                                          <p:spTgt spid="15"/>
                                        </p:tgtEl>
                                        <p:attrNameLst>
                                          <p:attrName>ppt_x</p:attrName>
                                          <p:attrName>ppt_y</p:attrName>
                                        </p:attrNameLst>
                                      </p:cBhvr>
                                      <p:rCtr x="156" y="19491"/>
                                    </p:animMotion>
                                  </p:childTnLst>
                                </p:cTn>
                              </p:par>
                            </p:childTnLst>
                          </p:cTn>
                        </p:par>
                        <p:par>
                          <p:cTn id="33" fill="hold">
                            <p:stCondLst>
                              <p:cond delay="2000"/>
                            </p:stCondLst>
                            <p:childTnLst>
                              <p:par>
                                <p:cTn id="34" presetID="42" presetClass="path" presetSubtype="0" accel="50000" decel="50000" fill="hold" grpId="0" nodeType="afterEffect">
                                  <p:stCondLst>
                                    <p:cond delay="0"/>
                                  </p:stCondLst>
                                  <p:childTnLst>
                                    <p:animMotion origin="layout" path="M 2.22045E-16 -3.33333E-6 L 0.00469 0.35463 " pathEditMode="relative" rAng="0" ptsTypes="AA">
                                      <p:cBhvr>
                                        <p:cTn id="35" dur="2000" fill="hold"/>
                                        <p:tgtEl>
                                          <p:spTgt spid="16"/>
                                        </p:tgtEl>
                                        <p:attrNameLst>
                                          <p:attrName>ppt_x</p:attrName>
                                          <p:attrName>ppt_y</p:attrName>
                                        </p:attrNameLst>
                                      </p:cBhvr>
                                      <p:rCtr x="234" y="17731"/>
                                    </p:animMotion>
                                  </p:childTnLst>
                                </p:cTn>
                              </p:par>
                            </p:childTnLst>
                          </p:cTn>
                        </p:par>
                        <p:par>
                          <p:cTn id="36" fill="hold">
                            <p:stCondLst>
                              <p:cond delay="4000"/>
                            </p:stCondLst>
                            <p:childTnLst>
                              <p:par>
                                <p:cTn id="37" presetID="42" presetClass="path" presetSubtype="0" accel="50000" decel="50000" fill="hold" grpId="0" nodeType="afterEffect">
                                  <p:stCondLst>
                                    <p:cond delay="0"/>
                                  </p:stCondLst>
                                  <p:childTnLst>
                                    <p:animMotion origin="layout" path="M 2.22045E-16 -2.96296E-6 L 0.00313 0.31667 " pathEditMode="relative" rAng="0" ptsTypes="AA">
                                      <p:cBhvr>
                                        <p:cTn id="38" dur="2000" fill="hold"/>
                                        <p:tgtEl>
                                          <p:spTgt spid="17"/>
                                        </p:tgtEl>
                                        <p:attrNameLst>
                                          <p:attrName>ppt_x</p:attrName>
                                          <p:attrName>ppt_y</p:attrName>
                                        </p:attrNameLst>
                                      </p:cBhvr>
                                      <p:rCtr x="156" y="15833"/>
                                    </p:animMotion>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nodeType="clickEffect">
                                  <p:stCondLst>
                                    <p:cond delay="0"/>
                                  </p:stCondLst>
                                  <p:childTnLst>
                                    <p:animMotion origin="layout" path="M 0.00026 -0.69791 L 0.37214 -0.69444 " pathEditMode="relative" rAng="0" ptsTypes="AA">
                                      <p:cBhvr>
                                        <p:cTn id="42" dur="2000" fill="hold"/>
                                        <p:tgtEl>
                                          <p:spTgt spid="18"/>
                                        </p:tgtEl>
                                        <p:attrNameLst>
                                          <p:attrName>ppt_x</p:attrName>
                                          <p:attrName>ppt_y</p:attrName>
                                        </p:attrNameLst>
                                      </p:cBhvr>
                                      <p:rCtr x="18594" y="162"/>
                                    </p:animMotion>
                                  </p:childTnLst>
                                </p:cTn>
                              </p:par>
                            </p:childTnLst>
                          </p:cTn>
                        </p:par>
                        <p:par>
                          <p:cTn id="43" fill="hold">
                            <p:stCondLst>
                              <p:cond delay="2000"/>
                            </p:stCondLst>
                            <p:childTnLst>
                              <p:par>
                                <p:cTn id="44" presetID="42" presetClass="path" presetSubtype="0" accel="50000" decel="50000" fill="hold" grpId="1" nodeType="afterEffect">
                                  <p:stCondLst>
                                    <p:cond delay="0"/>
                                  </p:stCondLst>
                                  <p:childTnLst>
                                    <p:animMotion origin="layout" path="M 0.00313 0.38981 L 0.13594 0.74814 " pathEditMode="relative" rAng="0" ptsTypes="AA">
                                      <p:cBhvr>
                                        <p:cTn id="45" dur="2000" fill="hold"/>
                                        <p:tgtEl>
                                          <p:spTgt spid="15"/>
                                        </p:tgtEl>
                                        <p:attrNameLst>
                                          <p:attrName>ppt_x</p:attrName>
                                          <p:attrName>ppt_y</p:attrName>
                                        </p:attrNameLst>
                                      </p:cBhvr>
                                      <p:rCtr x="6641" y="17917"/>
                                    </p:animMotion>
                                  </p:childTnLst>
                                </p:cTn>
                              </p:par>
                            </p:childTnLst>
                          </p:cTn>
                        </p:par>
                        <p:par>
                          <p:cTn id="46" fill="hold">
                            <p:stCondLst>
                              <p:cond delay="4000"/>
                            </p:stCondLst>
                            <p:childTnLst>
                              <p:par>
                                <p:cTn id="47" presetID="10" presetClass="exit" presetSubtype="0" fill="hold" grpId="2" nodeType="afterEffect">
                                  <p:stCondLst>
                                    <p:cond delay="0"/>
                                  </p:stCondLst>
                                  <p:childTnLst>
                                    <p:animEffect transition="out" filter="fade">
                                      <p:cBhvr>
                                        <p:cTn id="48" dur="500"/>
                                        <p:tgtEl>
                                          <p:spTgt spid="15"/>
                                        </p:tgtEl>
                                      </p:cBhvr>
                                    </p:animEffect>
                                    <p:set>
                                      <p:cBhvr>
                                        <p:cTn id="49" dur="1" fill="hold">
                                          <p:stCondLst>
                                            <p:cond delay="499"/>
                                          </p:stCondLst>
                                        </p:cTn>
                                        <p:tgtEl>
                                          <p:spTgt spid="15"/>
                                        </p:tgtEl>
                                        <p:attrNameLst>
                                          <p:attrName>style.visibility</p:attrName>
                                        </p:attrNameLst>
                                      </p:cBhvr>
                                      <p:to>
                                        <p:strVal val="hidden"/>
                                      </p:to>
                                    </p:set>
                                  </p:childTnLst>
                                </p:cTn>
                              </p:par>
                              <p:par>
                                <p:cTn id="50" presetID="42" presetClass="path" presetSubtype="0" accel="50000" decel="50000" fill="hold" grpId="1" nodeType="withEffect">
                                  <p:stCondLst>
                                    <p:cond delay="0"/>
                                  </p:stCondLst>
                                  <p:childTnLst>
                                    <p:animMotion origin="layout" path="M 0.00469 0.35463 L 0.14688 0.80625 " pathEditMode="relative" rAng="0" ptsTypes="AA">
                                      <p:cBhvr>
                                        <p:cTn id="51" dur="2000" fill="hold"/>
                                        <p:tgtEl>
                                          <p:spTgt spid="16"/>
                                        </p:tgtEl>
                                        <p:attrNameLst>
                                          <p:attrName>ppt_x</p:attrName>
                                          <p:attrName>ppt_y</p:attrName>
                                        </p:attrNameLst>
                                      </p:cBhvr>
                                      <p:rCtr x="7187" y="24722"/>
                                    </p:animMotion>
                                  </p:childTnLst>
                                </p:cTn>
                              </p:par>
                            </p:childTnLst>
                          </p:cTn>
                        </p:par>
                        <p:par>
                          <p:cTn id="52" fill="hold">
                            <p:stCondLst>
                              <p:cond delay="6000"/>
                            </p:stCondLst>
                            <p:childTnLst>
                              <p:par>
                                <p:cTn id="53" presetID="10" presetClass="exit" presetSubtype="0" fill="hold" grpId="2" nodeType="afterEffect">
                                  <p:stCondLst>
                                    <p:cond delay="0"/>
                                  </p:stCondLst>
                                  <p:childTnLst>
                                    <p:animEffect transition="out" filter="fade">
                                      <p:cBhvr>
                                        <p:cTn id="54" dur="500"/>
                                        <p:tgtEl>
                                          <p:spTgt spid="16"/>
                                        </p:tgtEl>
                                      </p:cBhvr>
                                    </p:animEffect>
                                    <p:set>
                                      <p:cBhvr>
                                        <p:cTn id="55" dur="1" fill="hold">
                                          <p:stCondLst>
                                            <p:cond delay="499"/>
                                          </p:stCondLst>
                                        </p:cTn>
                                        <p:tgtEl>
                                          <p:spTgt spid="16"/>
                                        </p:tgtEl>
                                        <p:attrNameLst>
                                          <p:attrName>style.visibility</p:attrName>
                                        </p:attrNameLst>
                                      </p:cBhvr>
                                      <p:to>
                                        <p:strVal val="hidden"/>
                                      </p:to>
                                    </p:set>
                                  </p:childTnLst>
                                </p:cTn>
                              </p:par>
                              <p:par>
                                <p:cTn id="56" presetID="42" presetClass="path" presetSubtype="0" accel="50000" decel="50000" fill="hold" grpId="1" nodeType="withEffect">
                                  <p:stCondLst>
                                    <p:cond delay="0"/>
                                  </p:stCondLst>
                                  <p:childTnLst>
                                    <p:animMotion origin="layout" path="M 0.00313 0.31667 L 0.14844 0.84329 " pathEditMode="relative" rAng="0" ptsTypes="AA">
                                      <p:cBhvr>
                                        <p:cTn id="57" dur="2000" fill="hold"/>
                                        <p:tgtEl>
                                          <p:spTgt spid="17"/>
                                        </p:tgtEl>
                                        <p:attrNameLst>
                                          <p:attrName>ppt_x</p:attrName>
                                          <p:attrName>ppt_y</p:attrName>
                                        </p:attrNameLst>
                                      </p:cBhvr>
                                      <p:rCtr x="7187" y="2821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3" grpId="0"/>
      <p:bldP spid="13" grpId="1"/>
      <p:bldP spid="15" grpId="0"/>
      <p:bldP spid="15" grpId="1"/>
      <p:bldP spid="15" grpId="2"/>
      <p:bldP spid="16" grpId="0"/>
      <p:bldP spid="16" grpId="1"/>
      <p:bldP spid="16" grpId="2"/>
      <p:bldP spid="17" grpId="0"/>
      <p:bldP spid="17"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Retained Messages</a:t>
            </a:r>
          </a:p>
        </p:txBody>
      </p:sp>
      <p:sp>
        <p:nvSpPr>
          <p:cNvPr id="3" name="Content Placeholder 2"/>
          <p:cNvSpPr>
            <a:spLocks noGrp="1"/>
          </p:cNvSpPr>
          <p:nvPr>
            <p:ph idx="1"/>
          </p:nvPr>
        </p:nvSpPr>
        <p:spPr>
          <a:xfrm>
            <a:off x="609600" y="1600201"/>
            <a:ext cx="10972800" cy="1967805"/>
          </a:xfrm>
        </p:spPr>
        <p:txBody>
          <a:bodyPr>
            <a:normAutofit fontScale="92500" lnSpcReduction="10000"/>
          </a:bodyPr>
          <a:lstStyle/>
          <a:p>
            <a:pPr marL="0" indent="0">
              <a:buNone/>
            </a:pPr>
            <a:r>
              <a:rPr lang="en-GB" dirty="0"/>
              <a:t>Add </a:t>
            </a:r>
            <a:r>
              <a:rPr lang="en-GB" i="1" dirty="0"/>
              <a:t>retained </a:t>
            </a:r>
            <a:r>
              <a:rPr lang="en-GB" dirty="0"/>
              <a:t>to a message</a:t>
            </a:r>
          </a:p>
          <a:p>
            <a:pPr marL="0" indent="0">
              <a:buNone/>
            </a:pPr>
            <a:endParaRPr lang="en-GB" dirty="0"/>
          </a:p>
          <a:p>
            <a:pPr marL="0" indent="0">
              <a:buNone/>
            </a:pPr>
            <a:r>
              <a:rPr lang="en-GB" dirty="0"/>
              <a:t>Broker stores the last retained message (and </a:t>
            </a:r>
            <a:r>
              <a:rPr lang="en-GB" dirty="0" err="1"/>
              <a:t>QoS</a:t>
            </a:r>
            <a:r>
              <a:rPr lang="en-GB" dirty="0"/>
              <a:t>) for that topic</a:t>
            </a:r>
          </a:p>
          <a:p>
            <a:endParaRPr lang="en-GB" dirty="0"/>
          </a:p>
          <a:p>
            <a:pPr marL="0" indent="0">
              <a:buNone/>
            </a:pPr>
            <a:r>
              <a:rPr lang="en-GB" dirty="0"/>
              <a:t>New clients subscribing to that topic received the retained message</a:t>
            </a:r>
          </a:p>
        </p:txBody>
      </p:sp>
      <p:grpSp>
        <p:nvGrpSpPr>
          <p:cNvPr id="7" name="Group 6"/>
          <p:cNvGrpSpPr/>
          <p:nvPr/>
        </p:nvGrpSpPr>
        <p:grpSpPr>
          <a:xfrm>
            <a:off x="8762250" y="4049488"/>
            <a:ext cx="1709059" cy="1607461"/>
            <a:chOff x="8762250" y="4049488"/>
            <a:chExt cx="1709059" cy="1607461"/>
          </a:xfrm>
        </p:grpSpPr>
        <p:sp>
          <p:nvSpPr>
            <p:cNvPr id="5" name="Oval 4"/>
            <p:cNvSpPr/>
            <p:nvPr/>
          </p:nvSpPr>
          <p:spPr>
            <a:xfrm>
              <a:off x="8762250" y="4049488"/>
              <a:ext cx="1709059" cy="1607461"/>
            </a:xfrm>
            <a:prstGeom prst="ellipse">
              <a:avLst/>
            </a:prstGeom>
            <a:solidFill>
              <a:schemeClr val="tx2">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6" name="Picture 5"/>
            <p:cNvPicPr>
              <a:picLocks noChangeAspect="1"/>
            </p:cNvPicPr>
            <p:nvPr/>
          </p:nvPicPr>
          <p:blipFill>
            <a:blip r:embed="rId3"/>
            <a:stretch>
              <a:fillRect/>
            </a:stretch>
          </p:blipFill>
          <p:spPr>
            <a:xfrm>
              <a:off x="8952146" y="4466757"/>
              <a:ext cx="1289623" cy="829147"/>
            </a:xfrm>
            <a:prstGeom prst="rect">
              <a:avLst/>
            </a:prstGeom>
          </p:spPr>
        </p:pic>
      </p:grpSp>
      <p:grpSp>
        <p:nvGrpSpPr>
          <p:cNvPr id="8" name="Group 7"/>
          <p:cNvGrpSpPr/>
          <p:nvPr/>
        </p:nvGrpSpPr>
        <p:grpSpPr>
          <a:xfrm>
            <a:off x="5184321" y="4049488"/>
            <a:ext cx="1632858" cy="1549405"/>
            <a:chOff x="8255047" y="2527950"/>
            <a:chExt cx="1632858" cy="1549405"/>
          </a:xfrm>
        </p:grpSpPr>
        <p:sp>
          <p:nvSpPr>
            <p:cNvPr id="9" name="Oval 8"/>
            <p:cNvSpPr/>
            <p:nvPr/>
          </p:nvSpPr>
          <p:spPr>
            <a:xfrm>
              <a:off x="8255047" y="2527950"/>
              <a:ext cx="1632858" cy="1549405"/>
            </a:xfrm>
            <a:prstGeom prst="ellipse">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0" name="Arrow: Right 9"/>
            <p:cNvSpPr/>
            <p:nvPr/>
          </p:nvSpPr>
          <p:spPr>
            <a:xfrm>
              <a:off x="8581619" y="3006922"/>
              <a:ext cx="1103085" cy="636816"/>
            </a:xfrm>
            <a:prstGeom prst="rightArrow">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grpSp>
        <p:nvGrpSpPr>
          <p:cNvPr id="11" name="Group 10"/>
          <p:cNvGrpSpPr/>
          <p:nvPr/>
        </p:nvGrpSpPr>
        <p:grpSpPr>
          <a:xfrm>
            <a:off x="1507670" y="4020460"/>
            <a:ext cx="1709059" cy="1607461"/>
            <a:chOff x="10042069" y="1128493"/>
            <a:chExt cx="1709059" cy="1607461"/>
          </a:xfrm>
        </p:grpSpPr>
        <p:sp>
          <p:nvSpPr>
            <p:cNvPr id="12" name="Oval 11"/>
            <p:cNvSpPr/>
            <p:nvPr/>
          </p:nvSpPr>
          <p:spPr>
            <a:xfrm>
              <a:off x="10042069" y="1128493"/>
              <a:ext cx="1709059" cy="1607461"/>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13" name="Picture 12"/>
            <p:cNvPicPr>
              <a:picLocks noChangeAspect="1"/>
            </p:cNvPicPr>
            <p:nvPr/>
          </p:nvPicPr>
          <p:blipFill>
            <a:blip r:embed="rId4"/>
            <a:stretch>
              <a:fillRect/>
            </a:stretch>
          </p:blipFill>
          <p:spPr>
            <a:xfrm>
              <a:off x="10350044" y="1385669"/>
              <a:ext cx="1093107" cy="1093107"/>
            </a:xfrm>
            <a:prstGeom prst="rect">
              <a:avLst/>
            </a:prstGeom>
          </p:spPr>
        </p:pic>
      </p:grpSp>
      <p:sp>
        <p:nvSpPr>
          <p:cNvPr id="14" name="TextBox 13"/>
          <p:cNvSpPr txBox="1"/>
          <p:nvPr/>
        </p:nvSpPr>
        <p:spPr>
          <a:xfrm>
            <a:off x="8623873" y="3535538"/>
            <a:ext cx="1617896" cy="369332"/>
          </a:xfrm>
          <a:prstGeom prst="rect">
            <a:avLst/>
          </a:prstGeom>
          <a:noFill/>
        </p:spPr>
        <p:txBody>
          <a:bodyPr wrap="square" rtlCol="0">
            <a:spAutoFit/>
          </a:bodyPr>
          <a:lstStyle/>
          <a:p>
            <a:r>
              <a:rPr lang="en-GB" dirty="0"/>
              <a:t>{‘floor1’: 22.2}</a:t>
            </a:r>
          </a:p>
        </p:txBody>
      </p:sp>
      <p:sp>
        <p:nvSpPr>
          <p:cNvPr id="15" name="TextBox 14"/>
          <p:cNvSpPr txBox="1"/>
          <p:nvPr/>
        </p:nvSpPr>
        <p:spPr>
          <a:xfrm>
            <a:off x="8734600" y="3563863"/>
            <a:ext cx="1617896" cy="369332"/>
          </a:xfrm>
          <a:prstGeom prst="rect">
            <a:avLst/>
          </a:prstGeom>
          <a:noFill/>
        </p:spPr>
        <p:txBody>
          <a:bodyPr wrap="square" rtlCol="0">
            <a:spAutoFit/>
          </a:bodyPr>
          <a:lstStyle/>
          <a:p>
            <a:r>
              <a:rPr lang="en-GB" dirty="0"/>
              <a:t>{‘floor2’: 23.3}</a:t>
            </a:r>
          </a:p>
        </p:txBody>
      </p:sp>
      <p:sp>
        <p:nvSpPr>
          <p:cNvPr id="16" name="TextBox 15"/>
          <p:cNvSpPr txBox="1"/>
          <p:nvPr/>
        </p:nvSpPr>
        <p:spPr>
          <a:xfrm>
            <a:off x="8590908" y="3453125"/>
            <a:ext cx="2149579" cy="646331"/>
          </a:xfrm>
          <a:prstGeom prst="rect">
            <a:avLst/>
          </a:prstGeom>
          <a:noFill/>
        </p:spPr>
        <p:txBody>
          <a:bodyPr wrap="square" rtlCol="0">
            <a:spAutoFit/>
          </a:bodyPr>
          <a:lstStyle/>
          <a:p>
            <a:r>
              <a:rPr lang="en-GB" dirty="0"/>
              <a:t>{‘occupied’: true}</a:t>
            </a:r>
          </a:p>
          <a:p>
            <a:r>
              <a:rPr lang="en-GB" b="1" dirty="0"/>
              <a:t>        retain</a:t>
            </a:r>
          </a:p>
        </p:txBody>
      </p:sp>
      <p:sp>
        <p:nvSpPr>
          <p:cNvPr id="17" name="TextBox 16"/>
          <p:cNvSpPr txBox="1"/>
          <p:nvPr/>
        </p:nvSpPr>
        <p:spPr>
          <a:xfrm>
            <a:off x="1594330" y="5571844"/>
            <a:ext cx="1622400" cy="369332"/>
          </a:xfrm>
          <a:prstGeom prst="rect">
            <a:avLst/>
          </a:prstGeom>
          <a:noFill/>
        </p:spPr>
        <p:txBody>
          <a:bodyPr wrap="square" rtlCol="0">
            <a:spAutoFit/>
          </a:bodyPr>
          <a:lstStyle/>
          <a:p>
            <a:r>
              <a:rPr lang="en-GB" dirty="0">
                <a:solidFill>
                  <a:srgbClr val="7030A0"/>
                </a:solidFill>
              </a:rPr>
              <a:t>/building1/#</a:t>
            </a:r>
          </a:p>
        </p:txBody>
      </p:sp>
      <p:sp>
        <p:nvSpPr>
          <p:cNvPr id="19" name="TextBox 18"/>
          <p:cNvSpPr txBox="1"/>
          <p:nvPr/>
        </p:nvSpPr>
        <p:spPr>
          <a:xfrm>
            <a:off x="7064721" y="5468140"/>
            <a:ext cx="2006763" cy="369332"/>
          </a:xfrm>
          <a:prstGeom prst="rect">
            <a:avLst/>
          </a:prstGeom>
          <a:noFill/>
        </p:spPr>
        <p:txBody>
          <a:bodyPr wrap="square" rtlCol="0">
            <a:spAutoFit/>
          </a:bodyPr>
          <a:lstStyle/>
          <a:p>
            <a:r>
              <a:rPr lang="en-GB" dirty="0">
                <a:solidFill>
                  <a:srgbClr val="7030A0"/>
                </a:solidFill>
              </a:rPr>
              <a:t>/building1/temp</a:t>
            </a:r>
          </a:p>
        </p:txBody>
      </p:sp>
      <p:sp>
        <p:nvSpPr>
          <p:cNvPr id="20" name="TextBox 19"/>
          <p:cNvSpPr txBox="1"/>
          <p:nvPr/>
        </p:nvSpPr>
        <p:spPr>
          <a:xfrm>
            <a:off x="7064721" y="5448102"/>
            <a:ext cx="2006763" cy="369332"/>
          </a:xfrm>
          <a:prstGeom prst="rect">
            <a:avLst/>
          </a:prstGeom>
          <a:noFill/>
        </p:spPr>
        <p:txBody>
          <a:bodyPr wrap="square" rtlCol="0">
            <a:spAutoFit/>
          </a:bodyPr>
          <a:lstStyle/>
          <a:p>
            <a:r>
              <a:rPr lang="en-GB" dirty="0">
                <a:solidFill>
                  <a:srgbClr val="7030A0"/>
                </a:solidFill>
              </a:rPr>
              <a:t>/building1/status</a:t>
            </a:r>
          </a:p>
        </p:txBody>
      </p:sp>
    </p:spTree>
    <p:extLst>
      <p:ext uri="{BB962C8B-B14F-4D97-AF65-F5344CB8AC3E}">
        <p14:creationId xmlns:p14="http://schemas.microsoft.com/office/powerpoint/2010/main" val="3133730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fade">
                                      <p:cBhvr>
                                        <p:cTn id="9" dur="500"/>
                                        <p:tgtEl>
                                          <p:spTgt spid="19"/>
                                        </p:tgtEl>
                                      </p:cBhvr>
                                    </p:animEffect>
                                  </p:childTnLst>
                                </p:cTn>
                              </p:par>
                            </p:childTnLst>
                          </p:cTn>
                        </p:par>
                        <p:par>
                          <p:cTn id="10" fill="hold">
                            <p:stCondLst>
                              <p:cond delay="500"/>
                            </p:stCondLst>
                            <p:childTnLst>
                              <p:par>
                                <p:cTn id="11" presetID="42" presetClass="path" presetSubtype="0" accel="50000" decel="50000" fill="hold" grpId="1" nodeType="afterEffect">
                                  <p:stCondLst>
                                    <p:cond delay="0"/>
                                  </p:stCondLst>
                                  <p:childTnLst>
                                    <p:animMotion origin="layout" path="M 2.08333E-6 -1.11111E-6 L -0.29271 -0.00116 " pathEditMode="relative" rAng="0" ptsTypes="AA">
                                      <p:cBhvr>
                                        <p:cTn id="12" dur="2000" fill="hold"/>
                                        <p:tgtEl>
                                          <p:spTgt spid="14"/>
                                        </p:tgtEl>
                                        <p:attrNameLst>
                                          <p:attrName>ppt_x</p:attrName>
                                          <p:attrName>ppt_y</p:attrName>
                                        </p:attrNameLst>
                                      </p:cBhvr>
                                      <p:rCtr x="-14635" y="-69"/>
                                    </p:animMotion>
                                  </p:childTnLst>
                                </p:cTn>
                              </p:par>
                            </p:childTnLst>
                          </p:cTn>
                        </p:par>
                        <p:par>
                          <p:cTn id="13" fill="hold">
                            <p:stCondLst>
                              <p:cond delay="2500"/>
                            </p:stCondLst>
                            <p:childTnLst>
                              <p:par>
                                <p:cTn id="14" presetID="10" presetClass="exit" presetSubtype="0" fill="hold" grpId="2" nodeType="afterEffect">
                                  <p:stCondLst>
                                    <p:cond delay="0"/>
                                  </p:stCondLst>
                                  <p:childTnLst>
                                    <p:animEffect transition="out" filter="fade">
                                      <p:cBhvr>
                                        <p:cTn id="15" dur="500"/>
                                        <p:tgtEl>
                                          <p:spTgt spid="14"/>
                                        </p:tgtEl>
                                      </p:cBhvr>
                                    </p:animEffect>
                                    <p:set>
                                      <p:cBhvr>
                                        <p:cTn id="16" dur="1" fill="hold">
                                          <p:stCondLst>
                                            <p:cond delay="499"/>
                                          </p:stCondLst>
                                        </p:cTn>
                                        <p:tgtEl>
                                          <p:spTgt spid="14"/>
                                        </p:tgtEl>
                                        <p:attrNameLst>
                                          <p:attrName>style.visibility</p:attrName>
                                        </p:attrNameLst>
                                      </p:cBhvr>
                                      <p:to>
                                        <p:strVal val="hidden"/>
                                      </p:to>
                                    </p:set>
                                  </p:childTnLst>
                                </p:cTn>
                              </p:par>
                            </p:childTnLst>
                          </p:cTn>
                        </p:par>
                        <p:par>
                          <p:cTn id="17" fill="hold">
                            <p:stCondLst>
                              <p:cond delay="3000"/>
                            </p:stCondLst>
                            <p:childTnLst>
                              <p:par>
                                <p:cTn id="18" presetID="1" presetClass="entr" presetSubtype="0"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childTnLst>
                          </p:cTn>
                        </p:par>
                        <p:par>
                          <p:cTn id="20" fill="hold">
                            <p:stCondLst>
                              <p:cond delay="3000"/>
                            </p:stCondLst>
                            <p:childTnLst>
                              <p:par>
                                <p:cTn id="21" presetID="42" presetClass="path" presetSubtype="0" accel="50000" decel="50000" fill="hold" grpId="1" nodeType="afterEffect">
                                  <p:stCondLst>
                                    <p:cond delay="0"/>
                                  </p:stCondLst>
                                  <p:childTnLst>
                                    <p:animMotion origin="layout" path="M -2.29167E-6 2.22222E-6 L -0.29271 -0.00116 " pathEditMode="relative" rAng="0" ptsTypes="AA">
                                      <p:cBhvr>
                                        <p:cTn id="22" dur="2000" fill="hold"/>
                                        <p:tgtEl>
                                          <p:spTgt spid="15"/>
                                        </p:tgtEl>
                                        <p:attrNameLst>
                                          <p:attrName>ppt_x</p:attrName>
                                          <p:attrName>ppt_y</p:attrName>
                                        </p:attrNameLst>
                                      </p:cBhvr>
                                      <p:rCtr x="-14635" y="-69"/>
                                    </p:animMotion>
                                  </p:childTnLst>
                                </p:cTn>
                              </p:par>
                            </p:childTnLst>
                          </p:cTn>
                        </p:par>
                        <p:par>
                          <p:cTn id="23" fill="hold">
                            <p:stCondLst>
                              <p:cond delay="5000"/>
                            </p:stCondLst>
                            <p:childTnLst>
                              <p:par>
                                <p:cTn id="24" presetID="10" presetClass="exit" presetSubtype="0" fill="hold" grpId="2" nodeType="afterEffect">
                                  <p:stCondLst>
                                    <p:cond delay="0"/>
                                  </p:stCondLst>
                                  <p:childTnLst>
                                    <p:animEffect transition="out" filter="fade">
                                      <p:cBhvr>
                                        <p:cTn id="25" dur="500"/>
                                        <p:tgtEl>
                                          <p:spTgt spid="15"/>
                                        </p:tgtEl>
                                      </p:cBhvr>
                                    </p:animEffect>
                                    <p:set>
                                      <p:cBhvr>
                                        <p:cTn id="26" dur="1" fill="hold">
                                          <p:stCondLst>
                                            <p:cond delay="499"/>
                                          </p:stCondLst>
                                        </p:cTn>
                                        <p:tgtEl>
                                          <p:spTgt spid="15"/>
                                        </p:tgtEl>
                                        <p:attrNameLst>
                                          <p:attrName>style.visibility</p:attrName>
                                        </p:attrNameLst>
                                      </p:cBhvr>
                                      <p:to>
                                        <p:strVal val="hidden"/>
                                      </p:to>
                                    </p:set>
                                  </p:childTnLst>
                                </p:cTn>
                              </p:par>
                            </p:childTnLst>
                          </p:cTn>
                        </p:par>
                        <p:par>
                          <p:cTn id="27" fill="hold">
                            <p:stCondLst>
                              <p:cond delay="5500"/>
                            </p:stCondLst>
                            <p:childTnLst>
                              <p:par>
                                <p:cTn id="28" presetID="10" presetClass="exit" presetSubtype="0" fill="hold" grpId="1" nodeType="afterEffect">
                                  <p:stCondLst>
                                    <p:cond delay="0"/>
                                  </p:stCondLst>
                                  <p:childTnLst>
                                    <p:animEffect transition="out" filter="fade">
                                      <p:cBhvr>
                                        <p:cTn id="29" dur="500"/>
                                        <p:tgtEl>
                                          <p:spTgt spid="19"/>
                                        </p:tgtEl>
                                      </p:cBhvr>
                                    </p:animEffect>
                                    <p:set>
                                      <p:cBhvr>
                                        <p:cTn id="30" dur="1" fill="hold">
                                          <p:stCondLst>
                                            <p:cond delay="499"/>
                                          </p:stCondLst>
                                        </p:cTn>
                                        <p:tgtEl>
                                          <p:spTgt spid="19"/>
                                        </p:tgtEl>
                                        <p:attrNameLst>
                                          <p:attrName>style.visibility</p:attrName>
                                        </p:attrNameLst>
                                      </p:cBhvr>
                                      <p:to>
                                        <p:strVal val="hidden"/>
                                      </p:to>
                                    </p:set>
                                  </p:childTnLst>
                                </p:cTn>
                              </p:par>
                            </p:childTnLst>
                          </p:cTn>
                        </p:par>
                        <p:par>
                          <p:cTn id="31" fill="hold">
                            <p:stCondLst>
                              <p:cond delay="6000"/>
                            </p:stCondLst>
                            <p:childTnLst>
                              <p:par>
                                <p:cTn id="32" presetID="1" presetClass="entr" presetSubtype="0"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childTnLst>
                                </p:cTn>
                              </p:par>
                              <p:par>
                                <p:cTn id="34" presetID="10"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childTnLst>
                          </p:cTn>
                        </p:par>
                        <p:par>
                          <p:cTn id="37" fill="hold">
                            <p:stCondLst>
                              <p:cond delay="6500"/>
                            </p:stCondLst>
                            <p:childTnLst>
                              <p:par>
                                <p:cTn id="38" presetID="42" presetClass="path" presetSubtype="0" accel="50000" decel="50000" fill="hold" grpId="1" nodeType="afterEffect">
                                  <p:stCondLst>
                                    <p:cond delay="0"/>
                                  </p:stCondLst>
                                  <p:childTnLst>
                                    <p:animMotion origin="layout" path="M 1.45833E-6 -2.96296E-6 L -0.29284 -0.00602 " pathEditMode="relative" rAng="0" ptsTypes="AA">
                                      <p:cBhvr>
                                        <p:cTn id="39" dur="2000" fill="hold"/>
                                        <p:tgtEl>
                                          <p:spTgt spid="16"/>
                                        </p:tgtEl>
                                        <p:attrNameLst>
                                          <p:attrName>ppt_x</p:attrName>
                                          <p:attrName>ppt_y</p:attrName>
                                        </p:attrNameLst>
                                      </p:cBhvr>
                                      <p:rCtr x="-14648" y="-301"/>
                                    </p:animMotion>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42" presetClass="path" presetSubtype="0" accel="50000" decel="50000" fill="hold" grpId="2" nodeType="clickEffect">
                                  <p:stCondLst>
                                    <p:cond delay="0"/>
                                  </p:stCondLst>
                                  <p:childTnLst>
                                    <p:animMotion origin="layout" path="M -0.29284 -0.00602 L -0.58971 -0.00046 " pathEditMode="relative" rAng="0" ptsTypes="AA">
                                      <p:cBhvr>
                                        <p:cTn id="49" dur="2000" fill="hold"/>
                                        <p:tgtEl>
                                          <p:spTgt spid="16"/>
                                        </p:tgtEl>
                                        <p:attrNameLst>
                                          <p:attrName>ppt_x</p:attrName>
                                          <p:attrName>ppt_y</p:attrName>
                                        </p:attrNameLst>
                                      </p:cBhvr>
                                      <p:rCtr x="-14844" y="2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4" grpId="2"/>
      <p:bldP spid="15" grpId="0"/>
      <p:bldP spid="15" grpId="1"/>
      <p:bldP spid="15" grpId="2"/>
      <p:bldP spid="16" grpId="0"/>
      <p:bldP spid="16" grpId="1"/>
      <p:bldP spid="16" grpId="2"/>
      <p:bldP spid="17" grpId="0"/>
      <p:bldP spid="19" grpId="0"/>
      <p:bldP spid="19" grpId="1"/>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Last Will &amp; Testament</a:t>
            </a:r>
          </a:p>
        </p:txBody>
      </p:sp>
      <p:sp>
        <p:nvSpPr>
          <p:cNvPr id="3" name="Content Placeholder 2"/>
          <p:cNvSpPr>
            <a:spLocks noGrp="1"/>
          </p:cNvSpPr>
          <p:nvPr>
            <p:ph idx="1"/>
          </p:nvPr>
        </p:nvSpPr>
        <p:spPr/>
        <p:txBody>
          <a:bodyPr/>
          <a:lstStyle/>
          <a:p>
            <a:pPr marL="0" indent="0">
              <a:buNone/>
            </a:pPr>
            <a:r>
              <a:rPr lang="en-GB" dirty="0"/>
              <a:t>LWT message sent within the CONNECT message</a:t>
            </a:r>
          </a:p>
          <a:p>
            <a:pPr marL="0" indent="0">
              <a:buNone/>
            </a:pPr>
            <a:endParaRPr lang="en-GB" dirty="0"/>
          </a:p>
          <a:p>
            <a:pPr marL="0" indent="0">
              <a:buNone/>
            </a:pPr>
            <a:r>
              <a:rPr lang="en-GB" dirty="0"/>
              <a:t>Handle ungraceful disconnection</a:t>
            </a:r>
          </a:p>
          <a:p>
            <a:pPr marL="609585" lvl="1" indent="0">
              <a:buNone/>
            </a:pPr>
            <a:endParaRPr lang="en-GB" dirty="0"/>
          </a:p>
          <a:p>
            <a:pPr marL="76199" indent="0">
              <a:buNone/>
            </a:pPr>
            <a:r>
              <a:rPr lang="en-GB" dirty="0"/>
              <a:t>Broker stores message</a:t>
            </a:r>
          </a:p>
          <a:p>
            <a:pPr marL="76199" indent="0">
              <a:buNone/>
            </a:pPr>
            <a:endParaRPr lang="en-GB" dirty="0"/>
          </a:p>
          <a:p>
            <a:pPr marL="76199" indent="0">
              <a:buNone/>
            </a:pPr>
            <a:r>
              <a:rPr lang="en-GB" dirty="0"/>
              <a:t>Published to topic if abnormal disconnection</a:t>
            </a:r>
          </a:p>
          <a:p>
            <a:pPr marL="609585" lvl="1" indent="0">
              <a:buNone/>
            </a:pPr>
            <a:r>
              <a:rPr lang="en-GB" i="1" dirty="0"/>
              <a:t>(ping failure &amp; no disconnect)</a:t>
            </a:r>
          </a:p>
          <a:p>
            <a:endParaRPr lang="en-GB" dirty="0"/>
          </a:p>
          <a:p>
            <a:endParaRPr lang="en-GB" dirty="0"/>
          </a:p>
        </p:txBody>
      </p:sp>
      <p:grpSp>
        <p:nvGrpSpPr>
          <p:cNvPr id="4" name="Group 3"/>
          <p:cNvGrpSpPr/>
          <p:nvPr/>
        </p:nvGrpSpPr>
        <p:grpSpPr>
          <a:xfrm>
            <a:off x="9502852" y="2176874"/>
            <a:ext cx="1632858" cy="1549405"/>
            <a:chOff x="8255047" y="2527950"/>
            <a:chExt cx="1632858" cy="1549405"/>
          </a:xfrm>
        </p:grpSpPr>
        <p:sp>
          <p:nvSpPr>
            <p:cNvPr id="5" name="Oval 4"/>
            <p:cNvSpPr/>
            <p:nvPr/>
          </p:nvSpPr>
          <p:spPr>
            <a:xfrm>
              <a:off x="8255047" y="2527950"/>
              <a:ext cx="1632858" cy="1549405"/>
            </a:xfrm>
            <a:prstGeom prst="ellipse">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6" name="Arrow: Right 5"/>
            <p:cNvSpPr/>
            <p:nvPr/>
          </p:nvSpPr>
          <p:spPr>
            <a:xfrm>
              <a:off x="8581619" y="3006922"/>
              <a:ext cx="1103085" cy="636816"/>
            </a:xfrm>
            <a:prstGeom prst="rightArrow">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grpSp>
        <p:nvGrpSpPr>
          <p:cNvPr id="7" name="Group 6"/>
          <p:cNvGrpSpPr/>
          <p:nvPr/>
        </p:nvGrpSpPr>
        <p:grpSpPr>
          <a:xfrm>
            <a:off x="9483802" y="232223"/>
            <a:ext cx="1709059" cy="1607461"/>
            <a:chOff x="8762250" y="4049488"/>
            <a:chExt cx="1709059" cy="1607461"/>
          </a:xfrm>
        </p:grpSpPr>
        <p:sp>
          <p:nvSpPr>
            <p:cNvPr id="8" name="Oval 7"/>
            <p:cNvSpPr/>
            <p:nvPr/>
          </p:nvSpPr>
          <p:spPr>
            <a:xfrm>
              <a:off x="8762250" y="4049488"/>
              <a:ext cx="1709059" cy="1607461"/>
            </a:xfrm>
            <a:prstGeom prst="ellipse">
              <a:avLst/>
            </a:prstGeom>
            <a:solidFill>
              <a:schemeClr val="tx2">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9" name="Picture 8"/>
            <p:cNvPicPr>
              <a:picLocks noChangeAspect="1"/>
            </p:cNvPicPr>
            <p:nvPr/>
          </p:nvPicPr>
          <p:blipFill>
            <a:blip r:embed="rId3"/>
            <a:stretch>
              <a:fillRect/>
            </a:stretch>
          </p:blipFill>
          <p:spPr>
            <a:xfrm>
              <a:off x="8952146" y="4466757"/>
              <a:ext cx="1289623" cy="829147"/>
            </a:xfrm>
            <a:prstGeom prst="rect">
              <a:avLst/>
            </a:prstGeom>
          </p:spPr>
        </p:pic>
      </p:grpSp>
      <p:sp>
        <p:nvSpPr>
          <p:cNvPr id="13" name="TextBox 12"/>
          <p:cNvSpPr txBox="1"/>
          <p:nvPr/>
        </p:nvSpPr>
        <p:spPr>
          <a:xfrm>
            <a:off x="6507264" y="616090"/>
            <a:ext cx="3100551" cy="923330"/>
          </a:xfrm>
          <a:prstGeom prst="rect">
            <a:avLst/>
          </a:prstGeom>
          <a:noFill/>
        </p:spPr>
        <p:txBody>
          <a:bodyPr wrap="square" rtlCol="0">
            <a:spAutoFit/>
          </a:bodyPr>
          <a:lstStyle/>
          <a:p>
            <a:r>
              <a:rPr lang="en-GB" b="1" dirty="0"/>
              <a:t>CONNECT</a:t>
            </a:r>
          </a:p>
          <a:p>
            <a:r>
              <a:rPr lang="en-GB" dirty="0"/>
              <a:t>LWT: ‘building1 is not online’</a:t>
            </a:r>
          </a:p>
          <a:p>
            <a:r>
              <a:rPr lang="en-GB" dirty="0">
                <a:solidFill>
                  <a:srgbClr val="7030A0"/>
                </a:solidFill>
              </a:rPr>
              <a:t>/building1/status</a:t>
            </a:r>
          </a:p>
        </p:txBody>
      </p:sp>
      <p:grpSp>
        <p:nvGrpSpPr>
          <p:cNvPr id="14" name="Group 13"/>
          <p:cNvGrpSpPr/>
          <p:nvPr/>
        </p:nvGrpSpPr>
        <p:grpSpPr>
          <a:xfrm>
            <a:off x="9502852" y="4049488"/>
            <a:ext cx="1709059" cy="1607461"/>
            <a:chOff x="10042069" y="1128493"/>
            <a:chExt cx="1709059" cy="1607461"/>
          </a:xfrm>
        </p:grpSpPr>
        <p:sp>
          <p:nvSpPr>
            <p:cNvPr id="15" name="Oval 14"/>
            <p:cNvSpPr/>
            <p:nvPr/>
          </p:nvSpPr>
          <p:spPr>
            <a:xfrm>
              <a:off x="10042069" y="1128493"/>
              <a:ext cx="1709059" cy="1607461"/>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16" name="Picture 15"/>
            <p:cNvPicPr>
              <a:picLocks noChangeAspect="1"/>
            </p:cNvPicPr>
            <p:nvPr/>
          </p:nvPicPr>
          <p:blipFill>
            <a:blip r:embed="rId4"/>
            <a:stretch>
              <a:fillRect/>
            </a:stretch>
          </p:blipFill>
          <p:spPr>
            <a:xfrm>
              <a:off x="10350044" y="1385669"/>
              <a:ext cx="1093107" cy="1093107"/>
            </a:xfrm>
            <a:prstGeom prst="rect">
              <a:avLst/>
            </a:prstGeom>
          </p:spPr>
        </p:pic>
      </p:grpSp>
      <p:sp>
        <p:nvSpPr>
          <p:cNvPr id="20" name="TextBox 19"/>
          <p:cNvSpPr txBox="1"/>
          <p:nvPr/>
        </p:nvSpPr>
        <p:spPr>
          <a:xfrm>
            <a:off x="9686006" y="5593845"/>
            <a:ext cx="1949838" cy="369332"/>
          </a:xfrm>
          <a:prstGeom prst="rect">
            <a:avLst/>
          </a:prstGeom>
          <a:noFill/>
        </p:spPr>
        <p:txBody>
          <a:bodyPr wrap="square" rtlCol="0">
            <a:spAutoFit/>
          </a:bodyPr>
          <a:lstStyle/>
          <a:p>
            <a:r>
              <a:rPr lang="en-GB" dirty="0">
                <a:solidFill>
                  <a:srgbClr val="7030A0"/>
                </a:solidFill>
              </a:rPr>
              <a:t>/building1/status</a:t>
            </a:r>
          </a:p>
        </p:txBody>
      </p:sp>
      <p:sp>
        <p:nvSpPr>
          <p:cNvPr id="23" name="TextBox 22"/>
          <p:cNvSpPr txBox="1"/>
          <p:nvPr/>
        </p:nvSpPr>
        <p:spPr>
          <a:xfrm>
            <a:off x="9449408" y="863751"/>
            <a:ext cx="1815943" cy="369332"/>
          </a:xfrm>
          <a:prstGeom prst="rect">
            <a:avLst/>
          </a:prstGeom>
          <a:noFill/>
        </p:spPr>
        <p:txBody>
          <a:bodyPr wrap="square" rtlCol="0">
            <a:spAutoFit/>
          </a:bodyPr>
          <a:lstStyle/>
          <a:p>
            <a:r>
              <a:rPr lang="en-GB" dirty="0"/>
              <a:t>{“room1”:22.3}</a:t>
            </a:r>
          </a:p>
        </p:txBody>
      </p:sp>
      <p:pic>
        <p:nvPicPr>
          <p:cNvPr id="26" name="Picture 25"/>
          <p:cNvPicPr>
            <a:picLocks noChangeAspect="1"/>
          </p:cNvPicPr>
          <p:nvPr/>
        </p:nvPicPr>
        <p:blipFill>
          <a:blip r:embed="rId5"/>
          <a:stretch>
            <a:fillRect/>
          </a:stretch>
        </p:blipFill>
        <p:spPr>
          <a:xfrm>
            <a:off x="12584353" y="1250678"/>
            <a:ext cx="1448002" cy="1390844"/>
          </a:xfrm>
          <a:prstGeom prst="rect">
            <a:avLst/>
          </a:prstGeom>
        </p:spPr>
      </p:pic>
      <p:sp>
        <p:nvSpPr>
          <p:cNvPr id="29" name="TextBox 28"/>
          <p:cNvSpPr txBox="1"/>
          <p:nvPr/>
        </p:nvSpPr>
        <p:spPr>
          <a:xfrm>
            <a:off x="9642951" y="2621420"/>
            <a:ext cx="1622400" cy="646331"/>
          </a:xfrm>
          <a:prstGeom prst="rect">
            <a:avLst/>
          </a:prstGeom>
          <a:noFill/>
        </p:spPr>
        <p:txBody>
          <a:bodyPr wrap="square" rtlCol="0">
            <a:spAutoFit/>
          </a:bodyPr>
          <a:lstStyle/>
          <a:p>
            <a:r>
              <a:rPr lang="en-GB" dirty="0"/>
              <a:t>building1 is not online</a:t>
            </a:r>
          </a:p>
        </p:txBody>
      </p:sp>
      <p:grpSp>
        <p:nvGrpSpPr>
          <p:cNvPr id="34" name="Group 33"/>
          <p:cNvGrpSpPr/>
          <p:nvPr/>
        </p:nvGrpSpPr>
        <p:grpSpPr>
          <a:xfrm>
            <a:off x="7639805" y="4053536"/>
            <a:ext cx="1809603" cy="1909641"/>
            <a:chOff x="7639805" y="4053536"/>
            <a:chExt cx="1809603" cy="1909641"/>
          </a:xfrm>
        </p:grpSpPr>
        <p:grpSp>
          <p:nvGrpSpPr>
            <p:cNvPr id="30" name="Group 29"/>
            <p:cNvGrpSpPr/>
            <p:nvPr/>
          </p:nvGrpSpPr>
          <p:grpSpPr>
            <a:xfrm>
              <a:off x="7639805" y="4053536"/>
              <a:ext cx="1709059" cy="1607461"/>
              <a:chOff x="10042069" y="1128493"/>
              <a:chExt cx="1709059" cy="1607461"/>
            </a:xfrm>
          </p:grpSpPr>
          <p:sp>
            <p:nvSpPr>
              <p:cNvPr id="31" name="Oval 30"/>
              <p:cNvSpPr/>
              <p:nvPr/>
            </p:nvSpPr>
            <p:spPr>
              <a:xfrm>
                <a:off x="10042069" y="1128493"/>
                <a:ext cx="1709059" cy="1607461"/>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32" name="Picture 31"/>
              <p:cNvPicPr>
                <a:picLocks noChangeAspect="1"/>
              </p:cNvPicPr>
              <p:nvPr/>
            </p:nvPicPr>
            <p:blipFill>
              <a:blip r:embed="rId4"/>
              <a:stretch>
                <a:fillRect/>
              </a:stretch>
            </p:blipFill>
            <p:spPr>
              <a:xfrm>
                <a:off x="10350044" y="1385669"/>
                <a:ext cx="1093107" cy="1093107"/>
              </a:xfrm>
              <a:prstGeom prst="rect">
                <a:avLst/>
              </a:prstGeom>
            </p:spPr>
          </p:pic>
        </p:grpSp>
        <p:sp>
          <p:nvSpPr>
            <p:cNvPr id="33" name="TextBox 32"/>
            <p:cNvSpPr txBox="1"/>
            <p:nvPr/>
          </p:nvSpPr>
          <p:spPr>
            <a:xfrm>
              <a:off x="7827008" y="5593845"/>
              <a:ext cx="1622400" cy="369332"/>
            </a:xfrm>
            <a:prstGeom prst="rect">
              <a:avLst/>
            </a:prstGeom>
            <a:noFill/>
          </p:spPr>
          <p:txBody>
            <a:bodyPr wrap="square" rtlCol="0">
              <a:spAutoFit/>
            </a:bodyPr>
            <a:lstStyle/>
            <a:p>
              <a:r>
                <a:rPr lang="en-GB" dirty="0">
                  <a:solidFill>
                    <a:srgbClr val="7030A0"/>
                  </a:solidFill>
                </a:rPr>
                <a:t>/building1/#</a:t>
              </a:r>
            </a:p>
          </p:txBody>
        </p:sp>
      </p:grpSp>
      <p:sp>
        <p:nvSpPr>
          <p:cNvPr id="35" name="TextBox 34"/>
          <p:cNvSpPr txBox="1"/>
          <p:nvPr/>
        </p:nvSpPr>
        <p:spPr>
          <a:xfrm>
            <a:off x="9665158" y="2641522"/>
            <a:ext cx="1622400" cy="646331"/>
          </a:xfrm>
          <a:prstGeom prst="rect">
            <a:avLst/>
          </a:prstGeom>
          <a:noFill/>
        </p:spPr>
        <p:txBody>
          <a:bodyPr wrap="square" rtlCol="0">
            <a:spAutoFit/>
          </a:bodyPr>
          <a:lstStyle/>
          <a:p>
            <a:r>
              <a:rPr lang="en-GB" dirty="0"/>
              <a:t>building1 is not online</a:t>
            </a:r>
          </a:p>
        </p:txBody>
      </p:sp>
    </p:spTree>
    <p:extLst>
      <p:ext uri="{BB962C8B-B14F-4D97-AF65-F5344CB8AC3E}">
        <p14:creationId xmlns:p14="http://schemas.microsoft.com/office/powerpoint/2010/main" val="3725507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42" presetClass="path" presetSubtype="0" accel="50000" decel="50000" fill="hold" grpId="2" nodeType="afterEffect">
                                  <p:stCondLst>
                                    <p:cond delay="0"/>
                                  </p:stCondLst>
                                  <p:childTnLst>
                                    <p:animMotion origin="layout" path="M 2.70833E-6 4.07407E-6 L 0.00026 0.29259 " pathEditMode="relative" rAng="0" ptsTypes="AA">
                                      <p:cBhvr>
                                        <p:cTn id="10" dur="2000" fill="hold"/>
                                        <p:tgtEl>
                                          <p:spTgt spid="13"/>
                                        </p:tgtEl>
                                        <p:attrNameLst>
                                          <p:attrName>ppt_x</p:attrName>
                                          <p:attrName>ppt_y</p:attrName>
                                        </p:attrNameLst>
                                      </p:cBhvr>
                                      <p:rCtr x="13" y="14630"/>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par>
                          <p:cTn id="15" fill="hold">
                            <p:stCondLst>
                              <p:cond delay="0"/>
                            </p:stCondLst>
                            <p:childTnLst>
                              <p:par>
                                <p:cTn id="16" presetID="42" presetClass="path" presetSubtype="0" accel="50000" decel="50000" fill="hold" grpId="0" nodeType="afterEffect">
                                  <p:stCondLst>
                                    <p:cond delay="0"/>
                                  </p:stCondLst>
                                  <p:childTnLst>
                                    <p:animMotion origin="layout" path="M 8.33333E-7 2.22222E-6 L -0.00039 0.5669 " pathEditMode="relative" rAng="0" ptsTypes="AA">
                                      <p:cBhvr>
                                        <p:cTn id="17" dur="2000" fill="hold"/>
                                        <p:tgtEl>
                                          <p:spTgt spid="23"/>
                                        </p:tgtEl>
                                        <p:attrNameLst>
                                          <p:attrName>ppt_x</p:attrName>
                                          <p:attrName>ppt_y</p:attrName>
                                        </p:attrNameLst>
                                      </p:cBhvr>
                                      <p:rCtr x="-26" y="28333"/>
                                    </p:animMotion>
                                  </p:childTnLst>
                                </p:cTn>
                              </p:par>
                            </p:childTnLst>
                          </p:cTn>
                        </p:par>
                        <p:par>
                          <p:cTn id="18" fill="hold">
                            <p:stCondLst>
                              <p:cond delay="2000"/>
                            </p:stCondLst>
                            <p:childTnLst>
                              <p:par>
                                <p:cTn id="19" presetID="10" presetClass="exit" presetSubtype="0" fill="hold" grpId="2" nodeType="afterEffect">
                                  <p:stCondLst>
                                    <p:cond delay="0"/>
                                  </p:stCondLst>
                                  <p:childTnLst>
                                    <p:animEffect transition="out" filter="fade">
                                      <p:cBhvr>
                                        <p:cTn id="20" dur="500"/>
                                        <p:tgtEl>
                                          <p:spTgt spid="23"/>
                                        </p:tgtEl>
                                      </p:cBhvr>
                                    </p:animEffect>
                                    <p:set>
                                      <p:cBhvr>
                                        <p:cTn id="21" dur="1" fill="hold">
                                          <p:stCondLst>
                                            <p:cond delay="499"/>
                                          </p:stCondLst>
                                        </p:cTn>
                                        <p:tgtEl>
                                          <p:spTgt spid="23"/>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6"/>
                                        </p:tgtEl>
                                        <p:attrNameLst>
                                          <p:attrName>style.visibility</p:attrName>
                                        </p:attrNameLst>
                                      </p:cBhvr>
                                      <p:to>
                                        <p:strVal val="visible"/>
                                      </p:to>
                                    </p:set>
                                  </p:childTnLst>
                                </p:cTn>
                              </p:par>
                            </p:childTnLst>
                          </p:cTn>
                        </p:par>
                        <p:par>
                          <p:cTn id="26" fill="hold">
                            <p:stCondLst>
                              <p:cond delay="0"/>
                            </p:stCondLst>
                            <p:childTnLst>
                              <p:par>
                                <p:cTn id="27" presetID="42" presetClass="path" presetSubtype="0" accel="50000" decel="50000" fill="hold" nodeType="afterEffect">
                                  <p:stCondLst>
                                    <p:cond delay="0"/>
                                  </p:stCondLst>
                                  <p:childTnLst>
                                    <p:animMotion origin="layout" path="M 3.54167E-6 0.01412 L -0.24154 -0.01111 " pathEditMode="relative" rAng="0" ptsTypes="AA">
                                      <p:cBhvr>
                                        <p:cTn id="28" dur="2000" fill="hold"/>
                                        <p:tgtEl>
                                          <p:spTgt spid="26"/>
                                        </p:tgtEl>
                                        <p:attrNameLst>
                                          <p:attrName>ppt_x</p:attrName>
                                          <p:attrName>ppt_y</p:attrName>
                                        </p:attrNameLst>
                                      </p:cBhvr>
                                      <p:rCtr x="-12083" y="-1273"/>
                                    </p:animMotion>
                                  </p:childTnLst>
                                </p:cTn>
                              </p:par>
                            </p:childTnLst>
                          </p:cTn>
                        </p:par>
                        <p:par>
                          <p:cTn id="29" fill="hold">
                            <p:stCondLst>
                              <p:cond delay="2000"/>
                            </p:stCondLst>
                            <p:childTnLst>
                              <p:par>
                                <p:cTn id="30" presetID="1" presetClass="entr" presetSubtype="0" fill="hold" grpId="0" nodeType="afterEffect">
                                  <p:stCondLst>
                                    <p:cond delay="0"/>
                                  </p:stCondLst>
                                  <p:childTnLst>
                                    <p:set>
                                      <p:cBhvr>
                                        <p:cTn id="31" dur="1" fill="hold">
                                          <p:stCondLst>
                                            <p:cond delay="0"/>
                                          </p:stCondLst>
                                        </p:cTn>
                                        <p:tgtEl>
                                          <p:spTgt spid="29"/>
                                        </p:tgtEl>
                                        <p:attrNameLst>
                                          <p:attrName>style.visibility</p:attrName>
                                        </p:attrNameLst>
                                      </p:cBhvr>
                                      <p:to>
                                        <p:strVal val="visible"/>
                                      </p:to>
                                    </p:set>
                                  </p:childTnLst>
                                </p:cTn>
                              </p:par>
                            </p:childTnLst>
                          </p:cTn>
                        </p:par>
                        <p:par>
                          <p:cTn id="32" fill="hold">
                            <p:stCondLst>
                              <p:cond delay="2000"/>
                            </p:stCondLst>
                            <p:childTnLst>
                              <p:par>
                                <p:cTn id="33" presetID="42" presetClass="path" presetSubtype="0" accel="50000" decel="50000" fill="hold" grpId="1" nodeType="afterEffect">
                                  <p:stCondLst>
                                    <p:cond delay="0"/>
                                  </p:stCondLst>
                                  <p:childTnLst>
                                    <p:animMotion origin="layout" path="M -1.875E-6 3.33333E-6 L 0.00196 0.27615 " pathEditMode="relative" rAng="0" ptsTypes="AA">
                                      <p:cBhvr>
                                        <p:cTn id="34" dur="2000" fill="hold"/>
                                        <p:tgtEl>
                                          <p:spTgt spid="29"/>
                                        </p:tgtEl>
                                        <p:attrNameLst>
                                          <p:attrName>ppt_x</p:attrName>
                                          <p:attrName>ppt_y</p:attrName>
                                        </p:attrNameLst>
                                      </p:cBhvr>
                                      <p:rCtr x="91" y="13796"/>
                                    </p:animMotion>
                                  </p:childTnLst>
                                </p:cTn>
                              </p:par>
                            </p:childTnLst>
                          </p:cTn>
                        </p:par>
                        <p:par>
                          <p:cTn id="35" fill="hold">
                            <p:stCondLst>
                              <p:cond delay="4000"/>
                            </p:stCondLst>
                            <p:childTnLst>
                              <p:par>
                                <p:cTn id="36" presetID="1" presetClass="entr" presetSubtype="0" fill="hold" nodeType="afterEffect">
                                  <p:stCondLst>
                                    <p:cond delay="0"/>
                                  </p:stCondLst>
                                  <p:childTnLst>
                                    <p:set>
                                      <p:cBhvr>
                                        <p:cTn id="37" dur="1" fill="hold">
                                          <p:stCondLst>
                                            <p:cond delay="0"/>
                                          </p:stCondLst>
                                        </p:cTn>
                                        <p:tgtEl>
                                          <p:spTgt spid="34"/>
                                        </p:tgtEl>
                                        <p:attrNameLst>
                                          <p:attrName>style.visibility</p:attrName>
                                        </p:attrNameLst>
                                      </p:cBhvr>
                                      <p:to>
                                        <p:strVal val="visible"/>
                                      </p:to>
                                    </p:set>
                                  </p:childTnLst>
                                </p:cTn>
                              </p:par>
                            </p:childTnLst>
                          </p:cTn>
                        </p:par>
                        <p:par>
                          <p:cTn id="38" fill="hold">
                            <p:stCondLst>
                              <p:cond delay="4000"/>
                            </p:stCondLst>
                            <p:childTnLst>
                              <p:par>
                                <p:cTn id="39" presetID="1" presetClass="entr" presetSubtype="0" fill="hold" grpId="0" nodeType="after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childTnLst>
                          </p:cTn>
                        </p:par>
                        <p:par>
                          <p:cTn id="41" fill="hold">
                            <p:stCondLst>
                              <p:cond delay="4000"/>
                            </p:stCondLst>
                            <p:childTnLst>
                              <p:par>
                                <p:cTn id="42" presetID="42" presetClass="path" presetSubtype="0" accel="50000" decel="50000" fill="hold" grpId="3" nodeType="afterEffect">
                                  <p:stCondLst>
                                    <p:cond delay="0"/>
                                  </p:stCondLst>
                                  <p:childTnLst>
                                    <p:animMotion origin="layout" path="M -4.79167E-6 4.07407E-6 L -0.1569 0.27314 " pathEditMode="relative" rAng="0" ptsTypes="AA">
                                      <p:cBhvr>
                                        <p:cTn id="43" dur="2000" fill="hold"/>
                                        <p:tgtEl>
                                          <p:spTgt spid="35"/>
                                        </p:tgtEl>
                                        <p:attrNameLst>
                                          <p:attrName>ppt_x</p:attrName>
                                          <p:attrName>ppt_y</p:attrName>
                                        </p:attrNameLst>
                                      </p:cBhvr>
                                      <p:rCtr x="-7852" y="13657"/>
                                    </p:animMotion>
                                  </p:childTnLst>
                                </p:cTn>
                              </p:par>
                            </p:childTnLst>
                          </p:cTn>
                        </p:par>
                        <p:par>
                          <p:cTn id="44" fill="hold">
                            <p:stCondLst>
                              <p:cond delay="6000"/>
                            </p:stCondLst>
                            <p:childTnLst>
                              <p:par>
                                <p:cTn id="45" presetID="10" presetClass="exit" presetSubtype="0" fill="hold" grpId="4" nodeType="afterEffect">
                                  <p:stCondLst>
                                    <p:cond delay="0"/>
                                  </p:stCondLst>
                                  <p:childTnLst>
                                    <p:animEffect transition="out" filter="fade">
                                      <p:cBhvr>
                                        <p:cTn id="46" dur="500"/>
                                        <p:tgtEl>
                                          <p:spTgt spid="35"/>
                                        </p:tgtEl>
                                      </p:cBhvr>
                                    </p:animEffect>
                                    <p:set>
                                      <p:cBhvr>
                                        <p:cTn id="47" dur="1" fill="hold">
                                          <p:stCondLst>
                                            <p:cond delay="499"/>
                                          </p:stCondLst>
                                        </p:cTn>
                                        <p:tgtEl>
                                          <p:spTgt spid="35"/>
                                        </p:tgtEl>
                                        <p:attrNameLst>
                                          <p:attrName>style.visibility</p:attrName>
                                        </p:attrNameLst>
                                      </p:cBhvr>
                                      <p:to>
                                        <p:strVal val="hidden"/>
                                      </p:to>
                                    </p:set>
                                  </p:childTnLst>
                                </p:cTn>
                              </p:par>
                              <p:par>
                                <p:cTn id="48" presetID="10" presetClass="exit" presetSubtype="0" fill="hold" grpId="2" nodeType="withEffect">
                                  <p:stCondLst>
                                    <p:cond delay="0"/>
                                  </p:stCondLst>
                                  <p:childTnLst>
                                    <p:animEffect transition="out" filter="fade">
                                      <p:cBhvr>
                                        <p:cTn id="49" dur="500"/>
                                        <p:tgtEl>
                                          <p:spTgt spid="29"/>
                                        </p:tgtEl>
                                      </p:cBhvr>
                                    </p:animEffect>
                                    <p:set>
                                      <p:cBhvr>
                                        <p:cTn id="50"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2"/>
      <p:bldP spid="23" grpId="0"/>
      <p:bldP spid="23" grpId="1"/>
      <p:bldP spid="23" grpId="2"/>
      <p:bldP spid="29" grpId="0"/>
      <p:bldP spid="29" grpId="1"/>
      <p:bldP spid="29" grpId="2"/>
      <p:bldP spid="35" grpId="0"/>
      <p:bldP spid="35" grpId="3"/>
      <p:bldP spid="35" grpId="4"/>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Authentication and Security</a:t>
            </a:r>
          </a:p>
        </p:txBody>
      </p:sp>
      <p:sp>
        <p:nvSpPr>
          <p:cNvPr id="3" name="Content Placeholder 2"/>
          <p:cNvSpPr>
            <a:spLocks noGrp="1"/>
          </p:cNvSpPr>
          <p:nvPr>
            <p:ph idx="1"/>
          </p:nvPr>
        </p:nvSpPr>
        <p:spPr/>
        <p:txBody>
          <a:bodyPr>
            <a:normAutofit lnSpcReduction="10000"/>
          </a:bodyPr>
          <a:lstStyle/>
          <a:p>
            <a:pPr marL="0" indent="0">
              <a:buNone/>
            </a:pPr>
            <a:r>
              <a:rPr lang="en-GB" dirty="0"/>
              <a:t>Username/Password credentials</a:t>
            </a:r>
          </a:p>
          <a:p>
            <a:pPr marL="0" indent="0">
              <a:buNone/>
            </a:pPr>
            <a:endParaRPr lang="en-GB" dirty="0"/>
          </a:p>
          <a:p>
            <a:pPr marL="0" indent="0">
              <a:buNone/>
            </a:pPr>
            <a:r>
              <a:rPr lang="en-GB" dirty="0"/>
              <a:t>TLS/SSL with server certificates</a:t>
            </a:r>
          </a:p>
          <a:p>
            <a:pPr marL="609585" lvl="1" indent="0">
              <a:buNone/>
            </a:pPr>
            <a:r>
              <a:rPr lang="en-GB" i="1" dirty="0"/>
              <a:t>with session resumption for efficiency</a:t>
            </a:r>
          </a:p>
          <a:p>
            <a:pPr marL="609585" lvl="1" indent="0">
              <a:buNone/>
            </a:pPr>
            <a:endParaRPr lang="en-GB" dirty="0"/>
          </a:p>
          <a:p>
            <a:pPr marL="0" indent="0">
              <a:buNone/>
            </a:pPr>
            <a:r>
              <a:rPr lang="en-GB" dirty="0"/>
              <a:t>Clients can prove identity with own X.509 certificate</a:t>
            </a:r>
          </a:p>
          <a:p>
            <a:pPr marL="0" indent="0">
              <a:buNone/>
            </a:pPr>
            <a:endParaRPr lang="en-GB" dirty="0"/>
          </a:p>
          <a:p>
            <a:pPr marL="0" indent="0">
              <a:buNone/>
            </a:pPr>
            <a:r>
              <a:rPr lang="en-GB" dirty="0"/>
              <a:t>Authorization governed by the broker</a:t>
            </a:r>
          </a:p>
          <a:p>
            <a:pPr marL="609585" lvl="1" indent="0">
              <a:buNone/>
            </a:pPr>
            <a:r>
              <a:rPr lang="en-GB" i="1" dirty="0"/>
              <a:t>Broker may enforce authorization mapping between client id’s and topics</a:t>
            </a:r>
          </a:p>
          <a:p>
            <a:pPr marL="609585" lvl="1" indent="0">
              <a:buNone/>
            </a:pPr>
            <a:r>
              <a:rPr lang="en-GB" i="1" dirty="0"/>
              <a:t>Separate concerns with multiple brokers</a:t>
            </a:r>
          </a:p>
        </p:txBody>
      </p:sp>
      <p:grpSp>
        <p:nvGrpSpPr>
          <p:cNvPr id="9" name="Group 8"/>
          <p:cNvGrpSpPr/>
          <p:nvPr/>
        </p:nvGrpSpPr>
        <p:grpSpPr>
          <a:xfrm>
            <a:off x="9533804" y="1600201"/>
            <a:ext cx="1329146" cy="1940438"/>
            <a:chOff x="8157215" y="970555"/>
            <a:chExt cx="1329146" cy="1940438"/>
          </a:xfrm>
        </p:grpSpPr>
        <p:sp>
          <p:nvSpPr>
            <p:cNvPr id="5" name="Rectangle: Rounded Corners 4"/>
            <p:cNvSpPr/>
            <p:nvPr/>
          </p:nvSpPr>
          <p:spPr>
            <a:xfrm>
              <a:off x="8157215" y="970555"/>
              <a:ext cx="1329146" cy="474732"/>
            </a:xfrm>
            <a:prstGeom prst="roundRect">
              <a:avLst/>
            </a:prstGeom>
            <a:solidFill>
              <a:schemeClr val="tx2">
                <a:lumMod val="50000"/>
                <a:lumOff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dirty="0"/>
                <a:t>MQTT</a:t>
              </a:r>
            </a:p>
          </p:txBody>
        </p:sp>
        <p:sp>
          <p:nvSpPr>
            <p:cNvPr id="6" name="Rectangle: Rounded Corners 5"/>
            <p:cNvSpPr/>
            <p:nvPr/>
          </p:nvSpPr>
          <p:spPr>
            <a:xfrm>
              <a:off x="8157215" y="1953436"/>
              <a:ext cx="1329146" cy="474732"/>
            </a:xfrm>
            <a:prstGeom prst="roundRect">
              <a:avLst/>
            </a:prstGeom>
            <a:solidFill>
              <a:schemeClr val="bg1">
                <a:lumMod val="6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dirty="0"/>
                <a:t>TCP</a:t>
              </a:r>
            </a:p>
          </p:txBody>
        </p:sp>
        <p:sp>
          <p:nvSpPr>
            <p:cNvPr id="7" name="Rectangle: Rounded Corners 6"/>
            <p:cNvSpPr/>
            <p:nvPr/>
          </p:nvSpPr>
          <p:spPr>
            <a:xfrm>
              <a:off x="8157215" y="2436261"/>
              <a:ext cx="1329146" cy="474732"/>
            </a:xfrm>
            <a:prstGeom prst="roundRect">
              <a:avLst/>
            </a:prstGeom>
            <a:solidFill>
              <a:srgbClr val="FFC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dirty="0"/>
                <a:t>IP 4/6</a:t>
              </a:r>
            </a:p>
          </p:txBody>
        </p:sp>
        <p:sp>
          <p:nvSpPr>
            <p:cNvPr id="8" name="Rectangle: Rounded Corners 7"/>
            <p:cNvSpPr/>
            <p:nvPr/>
          </p:nvSpPr>
          <p:spPr>
            <a:xfrm>
              <a:off x="8157215" y="1463465"/>
              <a:ext cx="1329146" cy="474732"/>
            </a:xfrm>
            <a:prstGeom prst="roundRect">
              <a:avLst/>
            </a:prstGeom>
            <a:solidFill>
              <a:srgbClr val="00B05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dirty="0"/>
                <a:t>SSL</a:t>
              </a:r>
            </a:p>
          </p:txBody>
        </p:sp>
      </p:grpSp>
    </p:spTree>
    <p:extLst>
      <p:ext uri="{BB962C8B-B14F-4D97-AF65-F5344CB8AC3E}">
        <p14:creationId xmlns:p14="http://schemas.microsoft.com/office/powerpoint/2010/main" val="591807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Simple Protocol</a:t>
            </a:r>
          </a:p>
        </p:txBody>
      </p:sp>
      <p:sp>
        <p:nvSpPr>
          <p:cNvPr id="3" name="Content Placeholder 2"/>
          <p:cNvSpPr>
            <a:spLocks noGrp="1"/>
          </p:cNvSpPr>
          <p:nvPr>
            <p:ph idx="1"/>
          </p:nvPr>
        </p:nvSpPr>
        <p:spPr>
          <a:xfrm>
            <a:off x="609600" y="4241800"/>
            <a:ext cx="7367752" cy="1415148"/>
          </a:xfrm>
        </p:spPr>
        <p:txBody>
          <a:bodyPr/>
          <a:lstStyle/>
          <a:p>
            <a:pPr marL="0" indent="0">
              <a:buNone/>
            </a:pPr>
            <a:endParaRPr lang="en-GB" dirty="0"/>
          </a:p>
          <a:p>
            <a:pPr marL="0" indent="0">
              <a:buNone/>
            </a:pPr>
            <a:endParaRPr lang="en-GB" dirty="0"/>
          </a:p>
          <a:p>
            <a:r>
              <a:rPr lang="en-GB" dirty="0"/>
              <a:t>Tiny messages</a:t>
            </a:r>
          </a:p>
          <a:p>
            <a:endParaRPr lang="en-GB" dirty="0"/>
          </a:p>
        </p:txBody>
      </p:sp>
      <p:grpSp>
        <p:nvGrpSpPr>
          <p:cNvPr id="7" name="Group 6"/>
          <p:cNvGrpSpPr/>
          <p:nvPr/>
        </p:nvGrpSpPr>
        <p:grpSpPr>
          <a:xfrm>
            <a:off x="4332890" y="5002735"/>
            <a:ext cx="7288924" cy="654214"/>
            <a:chOff x="4293476" y="4808483"/>
            <a:chExt cx="7288924" cy="654214"/>
          </a:xfrm>
        </p:grpSpPr>
        <p:sp>
          <p:nvSpPr>
            <p:cNvPr id="4" name="TextBox 3"/>
            <p:cNvSpPr txBox="1"/>
            <p:nvPr/>
          </p:nvSpPr>
          <p:spPr>
            <a:xfrm>
              <a:off x="4293476" y="4808483"/>
              <a:ext cx="1986455" cy="646331"/>
            </a:xfrm>
            <a:prstGeom prst="rect">
              <a:avLst/>
            </a:prstGeom>
            <a:solidFill>
              <a:srgbClr val="C00000"/>
            </a:solidFill>
            <a:ln>
              <a:solidFill>
                <a:srgbClr val="C00000"/>
              </a:solidFill>
            </a:ln>
          </p:spPr>
          <p:txBody>
            <a:bodyPr wrap="square" rtlCol="0">
              <a:spAutoFit/>
            </a:bodyPr>
            <a:lstStyle/>
            <a:p>
              <a:pPr algn="ctr"/>
              <a:r>
                <a:rPr lang="en-GB" dirty="0">
                  <a:solidFill>
                    <a:schemeClr val="bg1"/>
                  </a:solidFill>
                </a:rPr>
                <a:t>FIXED HEADER</a:t>
              </a:r>
            </a:p>
            <a:p>
              <a:pPr algn="ctr"/>
              <a:r>
                <a:rPr lang="en-GB" dirty="0">
                  <a:solidFill>
                    <a:schemeClr val="bg1"/>
                  </a:solidFill>
                </a:rPr>
                <a:t>1/2 Bytes</a:t>
              </a:r>
            </a:p>
          </p:txBody>
        </p:sp>
        <p:sp>
          <p:nvSpPr>
            <p:cNvPr id="5" name="TextBox 4"/>
            <p:cNvSpPr txBox="1"/>
            <p:nvPr/>
          </p:nvSpPr>
          <p:spPr>
            <a:xfrm>
              <a:off x="6279931" y="4816366"/>
              <a:ext cx="2425919" cy="646331"/>
            </a:xfrm>
            <a:prstGeom prst="rect">
              <a:avLst/>
            </a:prstGeom>
            <a:solidFill>
              <a:srgbClr val="FFC000"/>
            </a:solidFill>
            <a:ln>
              <a:solidFill>
                <a:srgbClr val="C00000"/>
              </a:solidFill>
            </a:ln>
          </p:spPr>
          <p:txBody>
            <a:bodyPr wrap="square" rtlCol="0">
              <a:spAutoFit/>
            </a:bodyPr>
            <a:lstStyle/>
            <a:p>
              <a:pPr algn="ctr"/>
              <a:r>
                <a:rPr lang="en-GB" dirty="0">
                  <a:solidFill>
                    <a:schemeClr val="bg1"/>
                  </a:solidFill>
                </a:rPr>
                <a:t>VARIABLE HEADER</a:t>
              </a:r>
            </a:p>
            <a:p>
              <a:pPr algn="ctr"/>
              <a:r>
                <a:rPr lang="en-GB" dirty="0">
                  <a:solidFill>
                    <a:schemeClr val="bg1"/>
                  </a:solidFill>
                </a:rPr>
                <a:t>Optional</a:t>
              </a:r>
            </a:p>
          </p:txBody>
        </p:sp>
        <p:sp>
          <p:nvSpPr>
            <p:cNvPr id="6" name="TextBox 5"/>
            <p:cNvSpPr txBox="1"/>
            <p:nvPr/>
          </p:nvSpPr>
          <p:spPr>
            <a:xfrm>
              <a:off x="8705850" y="4808483"/>
              <a:ext cx="2876550" cy="646331"/>
            </a:xfrm>
            <a:prstGeom prst="rect">
              <a:avLst/>
            </a:prstGeom>
            <a:solidFill>
              <a:srgbClr val="002060"/>
            </a:solidFill>
            <a:ln>
              <a:solidFill>
                <a:srgbClr val="C00000"/>
              </a:solidFill>
            </a:ln>
          </p:spPr>
          <p:txBody>
            <a:bodyPr wrap="square" rtlCol="0">
              <a:spAutoFit/>
            </a:bodyPr>
            <a:lstStyle/>
            <a:p>
              <a:pPr algn="ctr"/>
              <a:r>
                <a:rPr lang="en-GB" dirty="0">
                  <a:solidFill>
                    <a:schemeClr val="bg1"/>
                  </a:solidFill>
                </a:rPr>
                <a:t>      PAYLOAD</a:t>
              </a:r>
            </a:p>
            <a:p>
              <a:pPr algn="ctr"/>
              <a:r>
                <a:rPr lang="en-GB" dirty="0">
                  <a:solidFill>
                    <a:schemeClr val="bg1"/>
                  </a:solidFill>
                </a:rPr>
                <a:t>0 Bytes – 128MB</a:t>
              </a:r>
            </a:p>
          </p:txBody>
        </p:sp>
      </p:grpSp>
      <p:graphicFrame>
        <p:nvGraphicFramePr>
          <p:cNvPr id="8" name="Table 7"/>
          <p:cNvGraphicFramePr>
            <a:graphicFrameLocks noGrp="1"/>
          </p:cNvGraphicFramePr>
          <p:nvPr>
            <p:extLst>
              <p:ext uri="{D42A27DB-BD31-4B8C-83A1-F6EECF244321}">
                <p14:modId xmlns:p14="http://schemas.microsoft.com/office/powerpoint/2010/main" val="4189121871"/>
              </p:ext>
            </p:extLst>
          </p:nvPr>
        </p:nvGraphicFramePr>
        <p:xfrm>
          <a:off x="617265" y="1357261"/>
          <a:ext cx="8127999" cy="3200400"/>
        </p:xfrm>
        <a:graphic>
          <a:graphicData uri="http://schemas.openxmlformats.org/drawingml/2006/table">
            <a:tbl>
              <a:tblPr bandRow="1">
                <a:tableStyleId>{21E4AEA4-8DFA-4A89-87EB-49C32662AFE0}</a:tableStyleId>
              </a:tblPr>
              <a:tblGrid>
                <a:gridCol w="2709333">
                  <a:extLst>
                    <a:ext uri="{9D8B030D-6E8A-4147-A177-3AD203B41FA5}">
                      <a16:colId xmlns:a16="http://schemas.microsoft.com/office/drawing/2014/main" val="4225546791"/>
                    </a:ext>
                  </a:extLst>
                </a:gridCol>
                <a:gridCol w="2709333">
                  <a:extLst>
                    <a:ext uri="{9D8B030D-6E8A-4147-A177-3AD203B41FA5}">
                      <a16:colId xmlns:a16="http://schemas.microsoft.com/office/drawing/2014/main" val="3280957606"/>
                    </a:ext>
                  </a:extLst>
                </a:gridCol>
                <a:gridCol w="2709333">
                  <a:extLst>
                    <a:ext uri="{9D8B030D-6E8A-4147-A177-3AD203B41FA5}">
                      <a16:colId xmlns:a16="http://schemas.microsoft.com/office/drawing/2014/main" val="979196586"/>
                    </a:ext>
                  </a:extLst>
                </a:gridCol>
              </a:tblGrid>
              <a:tr h="370840">
                <a:tc>
                  <a:txBody>
                    <a:bodyPr/>
                    <a:lstStyle/>
                    <a:p>
                      <a:r>
                        <a:rPr lang="en-GB" dirty="0"/>
                        <a:t>CONNECT</a:t>
                      </a:r>
                    </a:p>
                  </a:txBody>
                  <a:tcPr/>
                </a:tc>
                <a:tc>
                  <a:txBody>
                    <a:bodyPr/>
                    <a:lstStyle/>
                    <a:p>
                      <a:r>
                        <a:rPr lang="en-GB" dirty="0"/>
                        <a:t>CONNACK</a:t>
                      </a:r>
                    </a:p>
                  </a:txBody>
                  <a:tcPr/>
                </a:tc>
                <a:tc>
                  <a:txBody>
                    <a:bodyPr/>
                    <a:lstStyle/>
                    <a:p>
                      <a:endParaRPr lang="en-GB" dirty="0"/>
                    </a:p>
                  </a:txBody>
                  <a:tcPr/>
                </a:tc>
                <a:extLst>
                  <a:ext uri="{0D108BD9-81ED-4DB2-BD59-A6C34878D82A}">
                    <a16:rowId xmlns:a16="http://schemas.microsoft.com/office/drawing/2014/main" val="3450474114"/>
                  </a:ext>
                </a:extLst>
              </a:tr>
              <a:tr h="370840">
                <a:tc>
                  <a:txBody>
                    <a:bodyPr/>
                    <a:lstStyle/>
                    <a:p>
                      <a:r>
                        <a:rPr lang="en-GB" sz="2400" kern="1200" dirty="0"/>
                        <a:t>PUBLISH</a:t>
                      </a:r>
                      <a:endParaRPr lang="en-GB" sz="2400" b="1" kern="1200" dirty="0">
                        <a:solidFill>
                          <a:schemeClr val="lt1"/>
                        </a:solidFill>
                        <a:latin typeface="+mn-lt"/>
                        <a:ea typeface="+mn-ea"/>
                        <a:cs typeface="+mn-cs"/>
                      </a:endParaRPr>
                    </a:p>
                  </a:txBody>
                  <a:tcPr/>
                </a:tc>
                <a:tc>
                  <a:txBody>
                    <a:bodyPr/>
                    <a:lstStyle/>
                    <a:p>
                      <a:r>
                        <a:rPr lang="en-GB" sz="2400" kern="1200" dirty="0"/>
                        <a:t>PUBACK</a:t>
                      </a:r>
                      <a:endParaRPr lang="en-GB" sz="2400" b="1" kern="1200" dirty="0">
                        <a:solidFill>
                          <a:schemeClr val="lt1"/>
                        </a:solidFill>
                        <a:latin typeface="+mn-lt"/>
                        <a:ea typeface="+mn-ea"/>
                        <a:cs typeface="+mn-cs"/>
                      </a:endParaRPr>
                    </a:p>
                  </a:txBody>
                  <a:tcPr/>
                </a:tc>
                <a:tc>
                  <a:txBody>
                    <a:bodyPr/>
                    <a:lstStyle/>
                    <a:p>
                      <a:endParaRPr lang="en-GB" sz="2400" b="1" kern="1200">
                        <a:solidFill>
                          <a:schemeClr val="lt1"/>
                        </a:solidFill>
                        <a:latin typeface="+mn-lt"/>
                        <a:ea typeface="+mn-ea"/>
                        <a:cs typeface="+mn-cs"/>
                      </a:endParaRPr>
                    </a:p>
                  </a:txBody>
                  <a:tcPr/>
                </a:tc>
                <a:extLst>
                  <a:ext uri="{0D108BD9-81ED-4DB2-BD59-A6C34878D82A}">
                    <a16:rowId xmlns:a16="http://schemas.microsoft.com/office/drawing/2014/main" val="4033236374"/>
                  </a:ext>
                </a:extLst>
              </a:tr>
              <a:tr h="370840">
                <a:tc>
                  <a:txBody>
                    <a:bodyPr/>
                    <a:lstStyle/>
                    <a:p>
                      <a:r>
                        <a:rPr lang="en-GB" sz="2400" kern="1200" dirty="0"/>
                        <a:t>PUBREC</a:t>
                      </a:r>
                      <a:endParaRPr lang="en-GB" sz="2400" b="1" kern="1200" dirty="0">
                        <a:solidFill>
                          <a:schemeClr val="lt1"/>
                        </a:solidFill>
                        <a:latin typeface="+mn-lt"/>
                        <a:ea typeface="+mn-ea"/>
                        <a:cs typeface="+mn-cs"/>
                      </a:endParaRPr>
                    </a:p>
                  </a:txBody>
                  <a:tcPr/>
                </a:tc>
                <a:tc>
                  <a:txBody>
                    <a:bodyPr/>
                    <a:lstStyle/>
                    <a:p>
                      <a:r>
                        <a:rPr lang="en-GB" sz="2400" kern="1200" dirty="0"/>
                        <a:t>PUBREL</a:t>
                      </a:r>
                      <a:endParaRPr lang="en-GB" sz="2400" b="1" kern="1200" dirty="0">
                        <a:solidFill>
                          <a:schemeClr val="lt1"/>
                        </a:solidFill>
                        <a:latin typeface="+mn-lt"/>
                        <a:ea typeface="+mn-ea"/>
                        <a:cs typeface="+mn-cs"/>
                      </a:endParaRPr>
                    </a:p>
                  </a:txBody>
                  <a:tcPr/>
                </a:tc>
                <a:tc>
                  <a:txBody>
                    <a:bodyPr/>
                    <a:lstStyle/>
                    <a:p>
                      <a:r>
                        <a:rPr lang="en-GB" sz="2400" kern="1200" dirty="0"/>
                        <a:t>PUBCOMP</a:t>
                      </a:r>
                      <a:endParaRPr lang="en-GB" sz="2400" b="1" kern="1200" dirty="0">
                        <a:solidFill>
                          <a:schemeClr val="lt1"/>
                        </a:solidFill>
                        <a:latin typeface="+mn-lt"/>
                        <a:ea typeface="+mn-ea"/>
                        <a:cs typeface="+mn-cs"/>
                      </a:endParaRPr>
                    </a:p>
                  </a:txBody>
                  <a:tcPr/>
                </a:tc>
                <a:extLst>
                  <a:ext uri="{0D108BD9-81ED-4DB2-BD59-A6C34878D82A}">
                    <a16:rowId xmlns:a16="http://schemas.microsoft.com/office/drawing/2014/main" val="3944519221"/>
                  </a:ext>
                </a:extLst>
              </a:tr>
              <a:tr h="370840">
                <a:tc>
                  <a:txBody>
                    <a:bodyPr/>
                    <a:lstStyle/>
                    <a:p>
                      <a:r>
                        <a:rPr lang="en-GB" sz="2400" kern="1200" dirty="0"/>
                        <a:t>SUBSCRIBE</a:t>
                      </a:r>
                      <a:endParaRPr lang="en-GB" sz="2400" b="1" kern="1200" dirty="0">
                        <a:solidFill>
                          <a:schemeClr val="lt1"/>
                        </a:solidFill>
                        <a:latin typeface="+mn-lt"/>
                        <a:ea typeface="+mn-ea"/>
                        <a:cs typeface="+mn-cs"/>
                      </a:endParaRPr>
                    </a:p>
                  </a:txBody>
                  <a:tcPr/>
                </a:tc>
                <a:tc>
                  <a:txBody>
                    <a:bodyPr/>
                    <a:lstStyle/>
                    <a:p>
                      <a:r>
                        <a:rPr lang="en-GB" sz="2400" kern="1200" dirty="0"/>
                        <a:t>SUBACK</a:t>
                      </a:r>
                      <a:endParaRPr lang="en-GB" sz="2400" b="1" kern="1200" dirty="0">
                        <a:solidFill>
                          <a:schemeClr val="lt1"/>
                        </a:solidFill>
                        <a:latin typeface="+mn-lt"/>
                        <a:ea typeface="+mn-ea"/>
                        <a:cs typeface="+mn-cs"/>
                      </a:endParaRPr>
                    </a:p>
                  </a:txBody>
                  <a:tcPr/>
                </a:tc>
                <a:tc>
                  <a:txBody>
                    <a:bodyPr/>
                    <a:lstStyle/>
                    <a:p>
                      <a:endParaRPr lang="en-GB" sz="2400" b="1" kern="1200" dirty="0">
                        <a:solidFill>
                          <a:schemeClr val="lt1"/>
                        </a:solidFill>
                        <a:latin typeface="+mn-lt"/>
                        <a:ea typeface="+mn-ea"/>
                        <a:cs typeface="+mn-cs"/>
                      </a:endParaRPr>
                    </a:p>
                  </a:txBody>
                  <a:tcPr/>
                </a:tc>
                <a:extLst>
                  <a:ext uri="{0D108BD9-81ED-4DB2-BD59-A6C34878D82A}">
                    <a16:rowId xmlns:a16="http://schemas.microsoft.com/office/drawing/2014/main" val="836835716"/>
                  </a:ext>
                </a:extLst>
              </a:tr>
              <a:tr h="370840">
                <a:tc>
                  <a:txBody>
                    <a:bodyPr/>
                    <a:lstStyle/>
                    <a:p>
                      <a:r>
                        <a:rPr lang="en-GB" sz="2400" kern="1200" dirty="0"/>
                        <a:t>UNSUBSCRIBE</a:t>
                      </a:r>
                      <a:endParaRPr lang="en-GB" sz="2400" b="1" kern="1200" dirty="0">
                        <a:solidFill>
                          <a:schemeClr val="lt1"/>
                        </a:solidFill>
                        <a:latin typeface="+mn-lt"/>
                        <a:ea typeface="+mn-ea"/>
                        <a:cs typeface="+mn-cs"/>
                      </a:endParaRPr>
                    </a:p>
                  </a:txBody>
                  <a:tcPr/>
                </a:tc>
                <a:tc>
                  <a:txBody>
                    <a:bodyPr/>
                    <a:lstStyle/>
                    <a:p>
                      <a:r>
                        <a:rPr lang="en-GB" sz="2400" kern="1200" dirty="0"/>
                        <a:t>UNSUBACK</a:t>
                      </a:r>
                      <a:endParaRPr lang="en-GB" sz="2400" b="1" kern="1200" dirty="0">
                        <a:solidFill>
                          <a:schemeClr val="lt1"/>
                        </a:solidFill>
                        <a:latin typeface="+mn-lt"/>
                        <a:ea typeface="+mn-ea"/>
                        <a:cs typeface="+mn-cs"/>
                      </a:endParaRPr>
                    </a:p>
                  </a:txBody>
                  <a:tcPr/>
                </a:tc>
                <a:tc>
                  <a:txBody>
                    <a:bodyPr/>
                    <a:lstStyle/>
                    <a:p>
                      <a:endParaRPr lang="en-GB" sz="2400" b="1" kern="1200" dirty="0">
                        <a:solidFill>
                          <a:schemeClr val="lt1"/>
                        </a:solidFill>
                        <a:latin typeface="+mn-lt"/>
                        <a:ea typeface="+mn-ea"/>
                        <a:cs typeface="+mn-cs"/>
                      </a:endParaRPr>
                    </a:p>
                  </a:txBody>
                  <a:tcPr/>
                </a:tc>
                <a:extLst>
                  <a:ext uri="{0D108BD9-81ED-4DB2-BD59-A6C34878D82A}">
                    <a16:rowId xmlns:a16="http://schemas.microsoft.com/office/drawing/2014/main" val="439545801"/>
                  </a:ext>
                </a:extLst>
              </a:tr>
              <a:tr h="370840">
                <a:tc>
                  <a:txBody>
                    <a:bodyPr/>
                    <a:lstStyle/>
                    <a:p>
                      <a:r>
                        <a:rPr lang="en-GB" sz="2400" kern="1200" dirty="0"/>
                        <a:t>PINGREQ</a:t>
                      </a:r>
                      <a:endParaRPr lang="en-GB" sz="2400" b="1" kern="1200" dirty="0">
                        <a:solidFill>
                          <a:schemeClr val="lt1"/>
                        </a:solidFill>
                        <a:latin typeface="+mn-lt"/>
                        <a:ea typeface="+mn-ea"/>
                        <a:cs typeface="+mn-cs"/>
                      </a:endParaRPr>
                    </a:p>
                  </a:txBody>
                  <a:tcPr/>
                </a:tc>
                <a:tc>
                  <a:txBody>
                    <a:bodyPr/>
                    <a:lstStyle/>
                    <a:p>
                      <a:r>
                        <a:rPr lang="en-GB" sz="2400" kern="1200" dirty="0"/>
                        <a:t>PINGRESP</a:t>
                      </a:r>
                      <a:endParaRPr lang="en-GB" sz="2400" b="1" kern="1200" dirty="0">
                        <a:solidFill>
                          <a:schemeClr val="lt1"/>
                        </a:solidFill>
                        <a:latin typeface="+mn-lt"/>
                        <a:ea typeface="+mn-ea"/>
                        <a:cs typeface="+mn-cs"/>
                      </a:endParaRPr>
                    </a:p>
                  </a:txBody>
                  <a:tcPr/>
                </a:tc>
                <a:tc>
                  <a:txBody>
                    <a:bodyPr/>
                    <a:lstStyle/>
                    <a:p>
                      <a:endParaRPr lang="en-GB" sz="2400" b="1" kern="1200" dirty="0">
                        <a:solidFill>
                          <a:schemeClr val="lt1"/>
                        </a:solidFill>
                        <a:latin typeface="+mn-lt"/>
                        <a:ea typeface="+mn-ea"/>
                        <a:cs typeface="+mn-cs"/>
                      </a:endParaRPr>
                    </a:p>
                  </a:txBody>
                  <a:tcPr/>
                </a:tc>
                <a:extLst>
                  <a:ext uri="{0D108BD9-81ED-4DB2-BD59-A6C34878D82A}">
                    <a16:rowId xmlns:a16="http://schemas.microsoft.com/office/drawing/2014/main" val="250973588"/>
                  </a:ext>
                </a:extLst>
              </a:tr>
              <a:tr h="370840">
                <a:tc>
                  <a:txBody>
                    <a:bodyPr/>
                    <a:lstStyle/>
                    <a:p>
                      <a:r>
                        <a:rPr lang="en-GB" sz="2400" kern="1200" dirty="0"/>
                        <a:t>DISCONNECT</a:t>
                      </a:r>
                      <a:endParaRPr lang="en-GB" sz="2400" b="1" kern="1200" dirty="0">
                        <a:solidFill>
                          <a:schemeClr val="lt1"/>
                        </a:solidFill>
                        <a:latin typeface="+mn-lt"/>
                        <a:ea typeface="+mn-ea"/>
                        <a:cs typeface="+mn-cs"/>
                      </a:endParaRPr>
                    </a:p>
                  </a:txBody>
                  <a:tcPr/>
                </a:tc>
                <a:tc>
                  <a:txBody>
                    <a:bodyPr/>
                    <a:lstStyle/>
                    <a:p>
                      <a:endParaRPr lang="en-GB" sz="2400" b="1" kern="1200" dirty="0">
                        <a:solidFill>
                          <a:schemeClr val="lt1"/>
                        </a:solidFill>
                        <a:latin typeface="+mn-lt"/>
                        <a:ea typeface="+mn-ea"/>
                        <a:cs typeface="+mn-cs"/>
                      </a:endParaRPr>
                    </a:p>
                  </a:txBody>
                  <a:tcPr/>
                </a:tc>
                <a:tc>
                  <a:txBody>
                    <a:bodyPr/>
                    <a:lstStyle/>
                    <a:p>
                      <a:endParaRPr lang="en-GB" sz="2400" b="1" kern="1200" dirty="0">
                        <a:solidFill>
                          <a:schemeClr val="lt1"/>
                        </a:solidFill>
                        <a:latin typeface="+mn-lt"/>
                        <a:ea typeface="+mn-ea"/>
                        <a:cs typeface="+mn-cs"/>
                      </a:endParaRPr>
                    </a:p>
                  </a:txBody>
                  <a:tcPr/>
                </a:tc>
                <a:extLst>
                  <a:ext uri="{0D108BD9-81ED-4DB2-BD59-A6C34878D82A}">
                    <a16:rowId xmlns:a16="http://schemas.microsoft.com/office/drawing/2014/main" val="2294209534"/>
                  </a:ext>
                </a:extLst>
              </a:tr>
            </a:tbl>
          </a:graphicData>
        </a:graphic>
      </p:graphicFrame>
    </p:spTree>
    <p:extLst>
      <p:ext uri="{BB962C8B-B14F-4D97-AF65-F5344CB8AC3E}">
        <p14:creationId xmlns:p14="http://schemas.microsoft.com/office/powerpoint/2010/main" val="22408321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Libraries and Brokers</a:t>
            </a:r>
          </a:p>
        </p:txBody>
      </p:sp>
      <p:sp>
        <p:nvSpPr>
          <p:cNvPr id="3" name="Content Placeholder 2"/>
          <p:cNvSpPr>
            <a:spLocks noGrp="1"/>
          </p:cNvSpPr>
          <p:nvPr>
            <p:ph idx="1"/>
          </p:nvPr>
        </p:nvSpPr>
        <p:spPr>
          <a:xfrm>
            <a:off x="609600" y="1600201"/>
            <a:ext cx="4656083" cy="4056748"/>
          </a:xfrm>
        </p:spPr>
        <p:txBody>
          <a:bodyPr>
            <a:normAutofit/>
          </a:bodyPr>
          <a:lstStyle/>
          <a:p>
            <a:pPr marL="0" indent="0">
              <a:buNone/>
            </a:pPr>
            <a:r>
              <a:rPr lang="en-GB" b="1" dirty="0"/>
              <a:t>Free test brokers online</a:t>
            </a:r>
          </a:p>
          <a:p>
            <a:r>
              <a:rPr lang="en-GB" dirty="0" err="1"/>
              <a:t>HiveMQ</a:t>
            </a:r>
            <a:endParaRPr lang="en-GB" dirty="0"/>
          </a:p>
          <a:p>
            <a:r>
              <a:rPr lang="en-GB" dirty="0"/>
              <a:t>http://test.mosquitto.org/</a:t>
            </a:r>
          </a:p>
          <a:p>
            <a:r>
              <a:rPr lang="en-GB" dirty="0"/>
              <a:t>thingstud.io</a:t>
            </a:r>
          </a:p>
          <a:p>
            <a:endParaRPr lang="en-GB" dirty="0"/>
          </a:p>
          <a:p>
            <a:pPr marL="0" indent="0">
              <a:buNone/>
            </a:pPr>
            <a:r>
              <a:rPr lang="en-GB" b="1" dirty="0"/>
              <a:t>Open source brokers</a:t>
            </a:r>
          </a:p>
          <a:p>
            <a:pPr marL="800100" lvl="1" indent="-342900">
              <a:buFont typeface="Arial" panose="020B0604020202020204" pitchFamily="34" charset="0"/>
              <a:buChar char="•"/>
            </a:pPr>
            <a:r>
              <a:rPr lang="en-GB" sz="2400" dirty="0" err="1"/>
              <a:t>RabbitMQ</a:t>
            </a:r>
            <a:endParaRPr lang="en-GB" sz="2400" dirty="0"/>
          </a:p>
          <a:p>
            <a:pPr marL="800100" lvl="1" indent="-342900">
              <a:buFont typeface="Arial" panose="020B0604020202020204" pitchFamily="34" charset="0"/>
              <a:buChar char="•"/>
            </a:pPr>
            <a:r>
              <a:rPr lang="en-GB" sz="2400" dirty="0"/>
              <a:t>Apache </a:t>
            </a:r>
            <a:r>
              <a:rPr lang="en-GB" sz="2400" dirty="0" err="1"/>
              <a:t>ActiveMQ</a:t>
            </a:r>
            <a:r>
              <a:rPr lang="en-GB" sz="2400" dirty="0"/>
              <a:t> </a:t>
            </a:r>
          </a:p>
          <a:p>
            <a:pPr marL="800100" lvl="1" indent="-342900">
              <a:buFont typeface="Arial" panose="020B0604020202020204" pitchFamily="34" charset="0"/>
              <a:buChar char="•"/>
            </a:pPr>
            <a:r>
              <a:rPr lang="en-GB" sz="2400" dirty="0" err="1"/>
              <a:t>Mosquitto</a:t>
            </a:r>
            <a:endParaRPr lang="en-GB" sz="2400" dirty="0"/>
          </a:p>
          <a:p>
            <a:pPr marL="0" indent="0">
              <a:buNone/>
            </a:pPr>
            <a:endParaRPr lang="en-GB" dirty="0"/>
          </a:p>
        </p:txBody>
      </p:sp>
      <p:sp>
        <p:nvSpPr>
          <p:cNvPr id="4" name="Rectangle 3"/>
          <p:cNvSpPr/>
          <p:nvPr/>
        </p:nvSpPr>
        <p:spPr>
          <a:xfrm>
            <a:off x="6096000" y="1212593"/>
            <a:ext cx="6096000" cy="4376583"/>
          </a:xfrm>
          <a:prstGeom prst="rect">
            <a:avLst/>
          </a:prstGeom>
        </p:spPr>
        <p:txBody>
          <a:bodyPr>
            <a:spAutoFit/>
          </a:bodyPr>
          <a:lstStyle/>
          <a:p>
            <a:pPr marL="800100" lvl="1" indent="-342900" defTabSz="609585">
              <a:spcBef>
                <a:spcPct val="20000"/>
              </a:spcBef>
              <a:buFont typeface="Arial" panose="020B0604020202020204" pitchFamily="34" charset="0"/>
              <a:buChar char="•"/>
            </a:pPr>
            <a:endParaRPr lang="en-GB" sz="2400" dirty="0">
              <a:latin typeface="Arial"/>
              <a:cs typeface="Arial"/>
            </a:endParaRPr>
          </a:p>
          <a:p>
            <a:r>
              <a:rPr lang="en-GB" sz="2400" b="1" dirty="0">
                <a:latin typeface="Arial"/>
                <a:cs typeface="Arial"/>
              </a:rPr>
              <a:t>Hosted broker Platforms</a:t>
            </a:r>
          </a:p>
          <a:p>
            <a:pPr marL="800100" lvl="1" indent="-342900" defTabSz="609585">
              <a:spcBef>
                <a:spcPct val="20000"/>
              </a:spcBef>
              <a:buFont typeface="Arial" panose="020B0604020202020204" pitchFamily="34" charset="0"/>
              <a:buChar char="•"/>
            </a:pPr>
            <a:r>
              <a:rPr lang="en-GB" sz="2400" dirty="0">
                <a:latin typeface="Arial"/>
                <a:cs typeface="Arial"/>
              </a:rPr>
              <a:t>IBM </a:t>
            </a:r>
            <a:r>
              <a:rPr lang="en-GB" sz="2400" dirty="0" err="1">
                <a:latin typeface="Arial"/>
                <a:cs typeface="Arial"/>
              </a:rPr>
              <a:t>BlueMix</a:t>
            </a:r>
            <a:r>
              <a:rPr lang="en-GB" sz="2400" dirty="0">
                <a:latin typeface="Arial"/>
                <a:cs typeface="Arial"/>
              </a:rPr>
              <a:t> / Node Red</a:t>
            </a:r>
          </a:p>
          <a:p>
            <a:pPr marL="800100" lvl="1" indent="-342900" defTabSz="609585">
              <a:spcBef>
                <a:spcPct val="20000"/>
              </a:spcBef>
              <a:buFont typeface="Arial" panose="020B0604020202020204" pitchFamily="34" charset="0"/>
              <a:buChar char="•"/>
            </a:pPr>
            <a:r>
              <a:rPr lang="en-GB" sz="2400" dirty="0">
                <a:latin typeface="Arial"/>
                <a:cs typeface="Arial"/>
              </a:rPr>
              <a:t>AWS</a:t>
            </a:r>
          </a:p>
          <a:p>
            <a:pPr marL="800100" lvl="1" indent="-342900" defTabSz="609585">
              <a:spcBef>
                <a:spcPct val="20000"/>
              </a:spcBef>
              <a:buFont typeface="Arial" panose="020B0604020202020204" pitchFamily="34" charset="0"/>
              <a:buChar char="•"/>
            </a:pPr>
            <a:r>
              <a:rPr lang="en-GB" sz="2400" dirty="0">
                <a:latin typeface="Arial"/>
                <a:cs typeface="Arial"/>
              </a:rPr>
              <a:t>Microsoft Azure </a:t>
            </a:r>
            <a:r>
              <a:rPr lang="en-GB" sz="2400" dirty="0" err="1">
                <a:latin typeface="Arial"/>
                <a:cs typeface="Arial"/>
              </a:rPr>
              <a:t>IoT</a:t>
            </a:r>
            <a:endParaRPr lang="en-GB" sz="2400" dirty="0">
              <a:latin typeface="Arial"/>
              <a:cs typeface="Arial"/>
            </a:endParaRPr>
          </a:p>
          <a:p>
            <a:pPr marL="800100" lvl="1" indent="-342900" defTabSz="609585">
              <a:spcBef>
                <a:spcPct val="20000"/>
              </a:spcBef>
              <a:buFont typeface="Arial" panose="020B0604020202020204" pitchFamily="34" charset="0"/>
              <a:buChar char="•"/>
            </a:pPr>
            <a:r>
              <a:rPr lang="en-GB" sz="2400" dirty="0">
                <a:latin typeface="Arial"/>
                <a:cs typeface="Arial"/>
              </a:rPr>
              <a:t>Google Cloud </a:t>
            </a:r>
            <a:r>
              <a:rPr lang="en-GB" sz="2400" dirty="0" err="1">
                <a:latin typeface="Arial"/>
                <a:cs typeface="Arial"/>
              </a:rPr>
              <a:t>IoT</a:t>
            </a:r>
            <a:endParaRPr lang="en-GB" sz="2400" dirty="0">
              <a:latin typeface="Arial"/>
              <a:cs typeface="Arial"/>
            </a:endParaRPr>
          </a:p>
          <a:p>
            <a:pPr marL="800100" lvl="1" indent="-342900" defTabSz="609585">
              <a:spcBef>
                <a:spcPct val="20000"/>
              </a:spcBef>
              <a:buFont typeface="Arial" panose="020B0604020202020204" pitchFamily="34" charset="0"/>
              <a:buChar char="•"/>
            </a:pPr>
            <a:endParaRPr lang="en-GB" sz="2400" dirty="0">
              <a:latin typeface="Arial"/>
              <a:cs typeface="Arial"/>
            </a:endParaRPr>
          </a:p>
          <a:p>
            <a:pPr defTabSz="609585">
              <a:spcBef>
                <a:spcPct val="20000"/>
              </a:spcBef>
            </a:pPr>
            <a:r>
              <a:rPr lang="en-GB" sz="2400" b="1" dirty="0">
                <a:latin typeface="Arial"/>
                <a:cs typeface="Arial"/>
              </a:rPr>
              <a:t>Free Clients</a:t>
            </a:r>
          </a:p>
          <a:p>
            <a:pPr marL="800100" lvl="1" indent="-342900" defTabSz="609585">
              <a:spcBef>
                <a:spcPct val="20000"/>
              </a:spcBef>
              <a:buFont typeface="Arial" panose="020B0604020202020204" pitchFamily="34" charset="0"/>
              <a:buChar char="•"/>
            </a:pPr>
            <a:r>
              <a:rPr lang="en-GB" sz="2400" dirty="0" err="1">
                <a:latin typeface="Arial"/>
                <a:cs typeface="Arial"/>
              </a:rPr>
              <a:t>mqtt.fx</a:t>
            </a:r>
            <a:endParaRPr lang="en-GB" sz="2400" dirty="0">
              <a:latin typeface="Arial"/>
              <a:cs typeface="Arial"/>
            </a:endParaRPr>
          </a:p>
          <a:p>
            <a:pPr marL="800100" lvl="1" indent="-342900" defTabSz="609585">
              <a:spcBef>
                <a:spcPct val="20000"/>
              </a:spcBef>
              <a:buFont typeface="Arial" panose="020B0604020202020204" pitchFamily="34" charset="0"/>
              <a:buChar char="•"/>
            </a:pPr>
            <a:r>
              <a:rPr lang="en-GB" sz="2400" dirty="0" err="1">
                <a:latin typeface="Arial"/>
                <a:cs typeface="Arial"/>
              </a:rPr>
              <a:t>mqtt</a:t>
            </a:r>
            <a:r>
              <a:rPr lang="en-GB" sz="2400" dirty="0">
                <a:latin typeface="Arial"/>
                <a:cs typeface="Arial"/>
              </a:rPr>
              <a:t>-spy</a:t>
            </a:r>
          </a:p>
        </p:txBody>
      </p:sp>
    </p:spTree>
    <p:extLst>
      <p:ext uri="{BB962C8B-B14F-4D97-AF65-F5344CB8AC3E}">
        <p14:creationId xmlns:p14="http://schemas.microsoft.com/office/powerpoint/2010/main" val="12482606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Dashboard Apps</a:t>
            </a:r>
          </a:p>
        </p:txBody>
      </p:sp>
      <p:pic>
        <p:nvPicPr>
          <p:cNvPr id="5" name="Picture 4"/>
          <p:cNvPicPr>
            <a:picLocks noChangeAspect="1"/>
          </p:cNvPicPr>
          <p:nvPr/>
        </p:nvPicPr>
        <p:blipFill>
          <a:blip r:embed="rId3"/>
          <a:stretch>
            <a:fillRect/>
          </a:stretch>
        </p:blipFill>
        <p:spPr>
          <a:xfrm>
            <a:off x="1037666" y="1555530"/>
            <a:ext cx="2087141" cy="3715407"/>
          </a:xfrm>
          <a:prstGeom prst="rect">
            <a:avLst/>
          </a:prstGeom>
        </p:spPr>
      </p:pic>
      <p:pic>
        <p:nvPicPr>
          <p:cNvPr id="6" name="Picture 5"/>
          <p:cNvPicPr>
            <a:picLocks noChangeAspect="1"/>
          </p:cNvPicPr>
          <p:nvPr/>
        </p:nvPicPr>
        <p:blipFill>
          <a:blip r:embed="rId4"/>
          <a:stretch>
            <a:fillRect/>
          </a:stretch>
        </p:blipFill>
        <p:spPr>
          <a:xfrm>
            <a:off x="3399030" y="1541454"/>
            <a:ext cx="2027912" cy="3715407"/>
          </a:xfrm>
          <a:prstGeom prst="rect">
            <a:avLst/>
          </a:prstGeom>
        </p:spPr>
      </p:pic>
      <p:pic>
        <p:nvPicPr>
          <p:cNvPr id="7" name="Picture 6"/>
          <p:cNvPicPr>
            <a:picLocks noChangeAspect="1"/>
          </p:cNvPicPr>
          <p:nvPr/>
        </p:nvPicPr>
        <p:blipFill>
          <a:blip r:embed="rId5"/>
          <a:stretch>
            <a:fillRect/>
          </a:stretch>
        </p:blipFill>
        <p:spPr>
          <a:xfrm>
            <a:off x="7729078" y="1555529"/>
            <a:ext cx="2212601" cy="3715407"/>
          </a:xfrm>
          <a:prstGeom prst="rect">
            <a:avLst/>
          </a:prstGeom>
        </p:spPr>
      </p:pic>
      <p:sp>
        <p:nvSpPr>
          <p:cNvPr id="3" name="TextBox 2"/>
          <p:cNvSpPr txBox="1"/>
          <p:nvPr/>
        </p:nvSpPr>
        <p:spPr>
          <a:xfrm>
            <a:off x="1037666" y="5394752"/>
            <a:ext cx="3572434" cy="646331"/>
          </a:xfrm>
          <a:prstGeom prst="rect">
            <a:avLst/>
          </a:prstGeom>
          <a:noFill/>
        </p:spPr>
        <p:txBody>
          <a:bodyPr wrap="square" rtlCol="0">
            <a:spAutoFit/>
          </a:bodyPr>
          <a:lstStyle/>
          <a:p>
            <a:r>
              <a:rPr lang="en-GB" dirty="0"/>
              <a:t>MQTT Dash – </a:t>
            </a:r>
            <a:r>
              <a:rPr lang="en-GB" dirty="0" err="1"/>
              <a:t>Routix</a:t>
            </a:r>
            <a:r>
              <a:rPr lang="en-GB" dirty="0"/>
              <a:t> software</a:t>
            </a:r>
          </a:p>
          <a:p>
            <a:endParaRPr lang="en-GB" dirty="0"/>
          </a:p>
        </p:txBody>
      </p:sp>
      <p:sp>
        <p:nvSpPr>
          <p:cNvPr id="8" name="TextBox 7"/>
          <p:cNvSpPr txBox="1"/>
          <p:nvPr/>
        </p:nvSpPr>
        <p:spPr>
          <a:xfrm>
            <a:off x="7627478" y="5408826"/>
            <a:ext cx="3572434" cy="646331"/>
          </a:xfrm>
          <a:prstGeom prst="rect">
            <a:avLst/>
          </a:prstGeom>
          <a:noFill/>
        </p:spPr>
        <p:txBody>
          <a:bodyPr wrap="square" rtlCol="0">
            <a:spAutoFit/>
          </a:bodyPr>
          <a:lstStyle/>
          <a:p>
            <a:r>
              <a:rPr lang="en-GB" dirty="0"/>
              <a:t>MQTT Client – </a:t>
            </a:r>
            <a:r>
              <a:rPr lang="en-GB" dirty="0" err="1"/>
              <a:t>Webneurons</a:t>
            </a:r>
            <a:endParaRPr lang="en-GB" dirty="0"/>
          </a:p>
          <a:p>
            <a:endParaRPr lang="en-GB" dirty="0"/>
          </a:p>
        </p:txBody>
      </p:sp>
    </p:spTree>
    <p:extLst>
      <p:ext uri="{BB962C8B-B14F-4D97-AF65-F5344CB8AC3E}">
        <p14:creationId xmlns:p14="http://schemas.microsoft.com/office/powerpoint/2010/main" val="20026831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N4 MQTT Driver</a:t>
            </a:r>
          </a:p>
        </p:txBody>
      </p:sp>
      <p:sp>
        <p:nvSpPr>
          <p:cNvPr id="3" name="Text Placeholder 2"/>
          <p:cNvSpPr>
            <a:spLocks noGrp="1"/>
          </p:cNvSpPr>
          <p:nvPr>
            <p:ph type="body" idx="1"/>
          </p:nvPr>
        </p:nvSpPr>
        <p:spPr/>
        <p:txBody>
          <a:bodyPr/>
          <a:lstStyle/>
          <a:p>
            <a:r>
              <a:rPr lang="en-GB" dirty="0"/>
              <a:t>Features</a:t>
            </a:r>
          </a:p>
          <a:p>
            <a:r>
              <a:rPr lang="en-GB" dirty="0"/>
              <a:t>Demo</a:t>
            </a:r>
          </a:p>
        </p:txBody>
      </p:sp>
    </p:spTree>
    <p:extLst>
      <p:ext uri="{BB962C8B-B14F-4D97-AF65-F5344CB8AC3E}">
        <p14:creationId xmlns:p14="http://schemas.microsoft.com/office/powerpoint/2010/main" val="1712033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GB" dirty="0"/>
              <a:t>IOT Connectivity</a:t>
            </a:r>
          </a:p>
        </p:txBody>
      </p:sp>
      <p:sp>
        <p:nvSpPr>
          <p:cNvPr id="6" name="Subtitle 5"/>
          <p:cNvSpPr>
            <a:spLocks noGrp="1"/>
          </p:cNvSpPr>
          <p:nvPr>
            <p:ph type="subTitle" idx="1"/>
          </p:nvPr>
        </p:nvSpPr>
        <p:spPr/>
        <p:txBody>
          <a:bodyPr/>
          <a:lstStyle/>
          <a:p>
            <a:r>
              <a:rPr lang="en-GB" dirty="0"/>
              <a:t>Nick Dodd</a:t>
            </a:r>
          </a:p>
        </p:txBody>
      </p:sp>
    </p:spTree>
    <p:extLst>
      <p:ext uri="{BB962C8B-B14F-4D97-AF65-F5344CB8AC3E}">
        <p14:creationId xmlns:p14="http://schemas.microsoft.com/office/powerpoint/2010/main" val="29819727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About the Niagara Driver</a:t>
            </a:r>
          </a:p>
        </p:txBody>
      </p:sp>
      <p:sp>
        <p:nvSpPr>
          <p:cNvPr id="7" name="Content Placeholder 6"/>
          <p:cNvSpPr>
            <a:spLocks noGrp="1"/>
          </p:cNvSpPr>
          <p:nvPr>
            <p:ph idx="1"/>
          </p:nvPr>
        </p:nvSpPr>
        <p:spPr>
          <a:xfrm>
            <a:off x="609600" y="1492270"/>
            <a:ext cx="5600700" cy="4056748"/>
          </a:xfrm>
        </p:spPr>
        <p:txBody>
          <a:bodyPr>
            <a:normAutofit lnSpcReduction="10000"/>
          </a:bodyPr>
          <a:lstStyle/>
          <a:p>
            <a:pPr marL="0" indent="0">
              <a:buNone/>
            </a:pPr>
            <a:r>
              <a:rPr lang="en-GB" dirty="0"/>
              <a:t>Released Q4 2017</a:t>
            </a:r>
          </a:p>
          <a:p>
            <a:pPr marL="0" indent="0">
              <a:buNone/>
            </a:pPr>
            <a:r>
              <a:rPr lang="en-GB" dirty="0"/>
              <a:t>N4.2+</a:t>
            </a:r>
          </a:p>
          <a:p>
            <a:pPr marL="0" indent="0">
              <a:buNone/>
            </a:pPr>
            <a:r>
              <a:rPr lang="en-GB" dirty="0"/>
              <a:t>JACE 8000 / Supervisor (Windows)</a:t>
            </a:r>
          </a:p>
          <a:p>
            <a:pPr marL="0" indent="0">
              <a:buNone/>
            </a:pPr>
            <a:r>
              <a:rPr lang="en-GB" dirty="0"/>
              <a:t>Limited to 25 devices</a:t>
            </a:r>
          </a:p>
          <a:p>
            <a:pPr lvl="1"/>
            <a:r>
              <a:rPr lang="en-GB" dirty="0">
                <a:solidFill>
                  <a:schemeClr val="tx1">
                    <a:lumMod val="75000"/>
                    <a:lumOff val="25000"/>
                  </a:schemeClr>
                </a:solidFill>
              </a:rPr>
              <a:t>IBM </a:t>
            </a:r>
            <a:r>
              <a:rPr lang="en-GB" dirty="0" err="1">
                <a:solidFill>
                  <a:schemeClr val="tx1">
                    <a:lumMod val="75000"/>
                    <a:lumOff val="25000"/>
                  </a:schemeClr>
                </a:solidFill>
              </a:rPr>
              <a:t>Bluemix</a:t>
            </a:r>
            <a:r>
              <a:rPr lang="en-GB" dirty="0">
                <a:solidFill>
                  <a:schemeClr val="tx1">
                    <a:lumMod val="75000"/>
                    <a:lumOff val="25000"/>
                  </a:schemeClr>
                </a:solidFill>
              </a:rPr>
              <a:t> supports 500 subscribers per connection</a:t>
            </a:r>
          </a:p>
          <a:p>
            <a:pPr lvl="1"/>
            <a:r>
              <a:rPr lang="en-GB" dirty="0">
                <a:solidFill>
                  <a:schemeClr val="tx1">
                    <a:lumMod val="75000"/>
                    <a:lumOff val="25000"/>
                  </a:schemeClr>
                </a:solidFill>
              </a:rPr>
              <a:t>1 Device = 1 client connection</a:t>
            </a:r>
          </a:p>
          <a:p>
            <a:pPr marL="0" indent="0">
              <a:buNone/>
            </a:pPr>
            <a:r>
              <a:rPr lang="en-GB" dirty="0"/>
              <a:t>No hard limit on points</a:t>
            </a:r>
          </a:p>
          <a:p>
            <a:pPr lvl="1"/>
            <a:r>
              <a:rPr lang="en-GB" dirty="0">
                <a:solidFill>
                  <a:schemeClr val="tx1">
                    <a:lumMod val="75000"/>
                    <a:lumOff val="25000"/>
                  </a:schemeClr>
                </a:solidFill>
              </a:rPr>
              <a:t>Remember each publisher / subscriber point = global license capacity</a:t>
            </a:r>
          </a:p>
          <a:p>
            <a:endParaRPr lang="en-GB" dirty="0"/>
          </a:p>
          <a:p>
            <a:endParaRPr lang="en-GB" dirty="0"/>
          </a:p>
        </p:txBody>
      </p:sp>
      <p:pic>
        <p:nvPicPr>
          <p:cNvPr id="8" name="Content Placeholder 5"/>
          <p:cNvPicPr>
            <a:picLocks noChangeAspect="1"/>
          </p:cNvPicPr>
          <p:nvPr/>
        </p:nvPicPr>
        <p:blipFill>
          <a:blip r:embed="rId3"/>
          <a:stretch>
            <a:fillRect/>
          </a:stretch>
        </p:blipFill>
        <p:spPr>
          <a:xfrm>
            <a:off x="6781800" y="1492270"/>
            <a:ext cx="4933950" cy="4164679"/>
          </a:xfrm>
          <a:prstGeom prst="rect">
            <a:avLst/>
          </a:prstGeom>
        </p:spPr>
      </p:pic>
      <p:sp>
        <p:nvSpPr>
          <p:cNvPr id="2" name="TextBox 1"/>
          <p:cNvSpPr txBox="1"/>
          <p:nvPr/>
        </p:nvSpPr>
        <p:spPr>
          <a:xfrm>
            <a:off x="6781800" y="1118177"/>
            <a:ext cx="1943100" cy="369332"/>
          </a:xfrm>
          <a:prstGeom prst="rect">
            <a:avLst/>
          </a:prstGeom>
          <a:noFill/>
        </p:spPr>
        <p:txBody>
          <a:bodyPr wrap="square" rtlCol="0">
            <a:spAutoFit/>
          </a:bodyPr>
          <a:lstStyle/>
          <a:p>
            <a:r>
              <a:rPr lang="en-GB" dirty="0"/>
              <a:t>MQTT Palette</a:t>
            </a:r>
          </a:p>
        </p:txBody>
      </p:sp>
    </p:spTree>
    <p:extLst>
      <p:ext uri="{BB962C8B-B14F-4D97-AF65-F5344CB8AC3E}">
        <p14:creationId xmlns:p14="http://schemas.microsoft.com/office/powerpoint/2010/main" val="35622164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Configuration Demo</a:t>
            </a:r>
          </a:p>
        </p:txBody>
      </p:sp>
    </p:spTree>
    <p:extLst>
      <p:ext uri="{BB962C8B-B14F-4D97-AF65-F5344CB8AC3E}">
        <p14:creationId xmlns:p14="http://schemas.microsoft.com/office/powerpoint/2010/main" val="42854700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Pros and Cons</a:t>
            </a:r>
          </a:p>
        </p:txBody>
      </p:sp>
      <p:sp>
        <p:nvSpPr>
          <p:cNvPr id="3" name="Content Placeholder 2"/>
          <p:cNvSpPr>
            <a:spLocks noGrp="1"/>
          </p:cNvSpPr>
          <p:nvPr>
            <p:ph idx="1"/>
          </p:nvPr>
        </p:nvSpPr>
        <p:spPr>
          <a:xfrm>
            <a:off x="609600" y="1714501"/>
            <a:ext cx="8382000" cy="3435568"/>
          </a:xfrm>
        </p:spPr>
        <p:txBody>
          <a:bodyPr/>
          <a:lstStyle/>
          <a:p>
            <a:pPr marL="0" indent="0">
              <a:buNone/>
            </a:pPr>
            <a:r>
              <a:rPr lang="en-GB" dirty="0"/>
              <a:t>Simple adoption - standard Niagara driver model</a:t>
            </a:r>
          </a:p>
          <a:p>
            <a:pPr marL="0" indent="0">
              <a:buNone/>
            </a:pPr>
            <a:endParaRPr lang="en-GB" dirty="0"/>
          </a:p>
          <a:p>
            <a:pPr marL="0" indent="0">
              <a:buNone/>
            </a:pPr>
            <a:r>
              <a:rPr lang="en-GB" dirty="0"/>
              <a:t>Built upon a well tested library</a:t>
            </a:r>
          </a:p>
          <a:p>
            <a:pPr marL="0" indent="0">
              <a:buNone/>
            </a:pPr>
            <a:endParaRPr lang="en-GB" dirty="0"/>
          </a:p>
          <a:p>
            <a:pPr marL="0" indent="0">
              <a:buNone/>
            </a:pPr>
            <a:r>
              <a:rPr lang="en-GB" dirty="0"/>
              <a:t>Remember it is still v1!</a:t>
            </a:r>
          </a:p>
          <a:p>
            <a:pPr marL="0" indent="0">
              <a:buNone/>
            </a:pPr>
            <a:endParaRPr lang="en-GB" dirty="0"/>
          </a:p>
          <a:p>
            <a:pPr marL="0" indent="0">
              <a:buNone/>
            </a:pPr>
            <a:r>
              <a:rPr lang="en-GB" dirty="0"/>
              <a:t>How to handle rich data?</a:t>
            </a:r>
          </a:p>
        </p:txBody>
      </p:sp>
    </p:spTree>
    <p:extLst>
      <p:ext uri="{BB962C8B-B14F-4D97-AF65-F5344CB8AC3E}">
        <p14:creationId xmlns:p14="http://schemas.microsoft.com/office/powerpoint/2010/main" val="34435119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JSON Schemas</a:t>
            </a:r>
          </a:p>
        </p:txBody>
      </p:sp>
      <p:sp>
        <p:nvSpPr>
          <p:cNvPr id="3" name="Content Placeholder 2"/>
          <p:cNvSpPr>
            <a:spLocks noGrp="1"/>
          </p:cNvSpPr>
          <p:nvPr>
            <p:ph idx="1"/>
          </p:nvPr>
        </p:nvSpPr>
        <p:spPr>
          <a:xfrm>
            <a:off x="609600" y="1600201"/>
            <a:ext cx="4666593" cy="4056748"/>
          </a:xfrm>
        </p:spPr>
        <p:txBody>
          <a:bodyPr/>
          <a:lstStyle/>
          <a:p>
            <a:pPr marL="0" indent="0">
              <a:buNone/>
            </a:pPr>
            <a:r>
              <a:rPr lang="en-GB" dirty="0"/>
              <a:t>{</a:t>
            </a:r>
          </a:p>
          <a:p>
            <a:pPr marL="0" indent="0">
              <a:buNone/>
            </a:pPr>
            <a:r>
              <a:rPr lang="en-GB" dirty="0"/>
              <a:t>  “time”: “14:45 Mon 16 2018”,</a:t>
            </a:r>
          </a:p>
          <a:p>
            <a:pPr marL="0" indent="0">
              <a:buNone/>
            </a:pPr>
            <a:r>
              <a:rPr lang="en-GB" dirty="0"/>
              <a:t>  “floor5”: {</a:t>
            </a:r>
          </a:p>
          <a:p>
            <a:pPr marL="0" indent="0">
              <a:buNone/>
            </a:pPr>
            <a:r>
              <a:rPr lang="en-GB" dirty="0"/>
              <a:t>	“occupied”: true,</a:t>
            </a:r>
          </a:p>
          <a:p>
            <a:pPr marL="0" indent="0">
              <a:buNone/>
            </a:pPr>
            <a:r>
              <a:rPr lang="en-GB" dirty="0"/>
              <a:t>        “</a:t>
            </a:r>
            <a:r>
              <a:rPr lang="en-GB" dirty="0" err="1"/>
              <a:t>lightLevel</a:t>
            </a:r>
            <a:r>
              <a:rPr lang="en-GB" dirty="0"/>
              <a:t>”: “55%”,</a:t>
            </a:r>
          </a:p>
          <a:p>
            <a:pPr marL="0" indent="0">
              <a:buNone/>
            </a:pPr>
            <a:r>
              <a:rPr lang="en-GB" dirty="0"/>
              <a:t>	 “temp”: 23.2</a:t>
            </a:r>
          </a:p>
          <a:p>
            <a:pPr marL="0" indent="0">
              <a:buNone/>
            </a:pPr>
            <a:r>
              <a:rPr lang="en-GB" dirty="0"/>
              <a:t>    }</a:t>
            </a:r>
          </a:p>
          <a:p>
            <a:pPr marL="0" indent="0">
              <a:buNone/>
            </a:pPr>
            <a:r>
              <a:rPr lang="en-GB" dirty="0"/>
              <a:t>}</a:t>
            </a:r>
          </a:p>
        </p:txBody>
      </p:sp>
      <p:pic>
        <p:nvPicPr>
          <p:cNvPr id="4" name="Picture 3"/>
          <p:cNvPicPr>
            <a:picLocks noChangeAspect="1"/>
          </p:cNvPicPr>
          <p:nvPr/>
        </p:nvPicPr>
        <p:blipFill>
          <a:blip r:embed="rId3"/>
          <a:stretch>
            <a:fillRect/>
          </a:stretch>
        </p:blipFill>
        <p:spPr>
          <a:xfrm>
            <a:off x="5885793" y="598489"/>
            <a:ext cx="4893517" cy="4810810"/>
          </a:xfrm>
          <a:prstGeom prst="rect">
            <a:avLst/>
          </a:prstGeom>
        </p:spPr>
      </p:pic>
      <p:pic>
        <p:nvPicPr>
          <p:cNvPr id="7" name="Picture 6"/>
          <p:cNvPicPr>
            <a:picLocks noChangeAspect="1"/>
          </p:cNvPicPr>
          <p:nvPr/>
        </p:nvPicPr>
        <p:blipFill>
          <a:blip r:embed="rId4"/>
          <a:stretch>
            <a:fillRect/>
          </a:stretch>
        </p:blipFill>
        <p:spPr>
          <a:xfrm>
            <a:off x="4920795" y="942078"/>
            <a:ext cx="7038975" cy="4486275"/>
          </a:xfrm>
          <a:prstGeom prst="rect">
            <a:avLst/>
          </a:prstGeom>
        </p:spPr>
      </p:pic>
      <p:pic>
        <p:nvPicPr>
          <p:cNvPr id="8" name="Picture 7"/>
          <p:cNvPicPr>
            <a:picLocks noChangeAspect="1"/>
          </p:cNvPicPr>
          <p:nvPr/>
        </p:nvPicPr>
        <p:blipFill>
          <a:blip r:embed="rId5"/>
          <a:stretch>
            <a:fillRect/>
          </a:stretch>
        </p:blipFill>
        <p:spPr>
          <a:xfrm>
            <a:off x="5173208" y="1009423"/>
            <a:ext cx="6534150" cy="4200525"/>
          </a:xfrm>
          <a:prstGeom prst="rect">
            <a:avLst/>
          </a:prstGeom>
        </p:spPr>
      </p:pic>
    </p:spTree>
    <p:extLst>
      <p:ext uri="{BB962C8B-B14F-4D97-AF65-F5344CB8AC3E}">
        <p14:creationId xmlns:p14="http://schemas.microsoft.com/office/powerpoint/2010/main" val="24958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CoAP</a:t>
            </a:r>
            <a:endParaRPr lang="en-GB" dirty="0"/>
          </a:p>
        </p:txBody>
      </p:sp>
      <p:sp>
        <p:nvSpPr>
          <p:cNvPr id="3" name="Text Placeholder 2"/>
          <p:cNvSpPr>
            <a:spLocks noGrp="1"/>
          </p:cNvSpPr>
          <p:nvPr>
            <p:ph type="body" idx="1"/>
          </p:nvPr>
        </p:nvSpPr>
        <p:spPr/>
        <p:txBody>
          <a:bodyPr/>
          <a:lstStyle/>
          <a:p>
            <a:r>
              <a:rPr lang="en-GB" dirty="0"/>
              <a:t>RESTful IOT</a:t>
            </a:r>
          </a:p>
        </p:txBody>
      </p:sp>
    </p:spTree>
    <p:extLst>
      <p:ext uri="{BB962C8B-B14F-4D97-AF65-F5344CB8AC3E}">
        <p14:creationId xmlns:p14="http://schemas.microsoft.com/office/powerpoint/2010/main" val="31317992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err="1"/>
              <a:t>CoAP</a:t>
            </a:r>
            <a:r>
              <a:rPr lang="en-GB" dirty="0"/>
              <a:t> – Constrained Application Protocol</a:t>
            </a:r>
          </a:p>
        </p:txBody>
      </p:sp>
      <p:sp>
        <p:nvSpPr>
          <p:cNvPr id="5" name="Content Placeholder 4"/>
          <p:cNvSpPr>
            <a:spLocks noGrp="1"/>
          </p:cNvSpPr>
          <p:nvPr>
            <p:ph idx="1"/>
          </p:nvPr>
        </p:nvSpPr>
        <p:spPr>
          <a:xfrm>
            <a:off x="609600" y="1600201"/>
            <a:ext cx="4817598" cy="3743324"/>
          </a:xfrm>
        </p:spPr>
        <p:txBody>
          <a:bodyPr>
            <a:normAutofit/>
          </a:bodyPr>
          <a:lstStyle/>
          <a:p>
            <a:pPr marL="0" indent="0">
              <a:buNone/>
            </a:pPr>
            <a:r>
              <a:rPr lang="en-GB" dirty="0"/>
              <a:t>6LoWPAN</a:t>
            </a:r>
          </a:p>
          <a:p>
            <a:endParaRPr lang="en-GB" dirty="0"/>
          </a:p>
          <a:p>
            <a:pPr marL="0" indent="0">
              <a:buNone/>
            </a:pPr>
            <a:r>
              <a:rPr lang="en-GB" dirty="0"/>
              <a:t>IPv6 / UDP</a:t>
            </a:r>
          </a:p>
          <a:p>
            <a:endParaRPr lang="en-GB" dirty="0"/>
          </a:p>
          <a:p>
            <a:pPr marL="0" indent="0">
              <a:buNone/>
            </a:pPr>
            <a:r>
              <a:rPr lang="en-GB" dirty="0"/>
              <a:t>Resource discovery</a:t>
            </a:r>
          </a:p>
          <a:p>
            <a:endParaRPr lang="en-GB" dirty="0"/>
          </a:p>
          <a:p>
            <a:pPr marL="0" indent="0">
              <a:buNone/>
            </a:pPr>
            <a:r>
              <a:rPr lang="en-GB" dirty="0"/>
              <a:t>Peer to Peer Request / Response</a:t>
            </a:r>
          </a:p>
          <a:p>
            <a:pPr lvl="1"/>
            <a:r>
              <a:rPr lang="en-GB" dirty="0"/>
              <a:t>State transfer</a:t>
            </a:r>
          </a:p>
          <a:p>
            <a:endParaRPr lang="en-GB" dirty="0"/>
          </a:p>
          <a:p>
            <a:endParaRPr lang="en-GB" dirty="0"/>
          </a:p>
          <a:p>
            <a:endParaRPr lang="en-GB" dirty="0"/>
          </a:p>
        </p:txBody>
      </p:sp>
      <p:grpSp>
        <p:nvGrpSpPr>
          <p:cNvPr id="26" name="Group 25"/>
          <p:cNvGrpSpPr/>
          <p:nvPr/>
        </p:nvGrpSpPr>
        <p:grpSpPr>
          <a:xfrm>
            <a:off x="6213163" y="1502520"/>
            <a:ext cx="1329146" cy="1440380"/>
            <a:chOff x="9898742" y="846139"/>
            <a:chExt cx="1364343" cy="1937657"/>
          </a:xfrm>
        </p:grpSpPr>
        <p:sp>
          <p:nvSpPr>
            <p:cNvPr id="27" name="Rectangle: Rounded Corners 26"/>
            <p:cNvSpPr/>
            <p:nvPr/>
          </p:nvSpPr>
          <p:spPr>
            <a:xfrm>
              <a:off x="9898742" y="846139"/>
              <a:ext cx="1364343" cy="638628"/>
            </a:xfrm>
            <a:prstGeom prst="roundRect">
              <a:avLst/>
            </a:prstGeom>
            <a:solidFill>
              <a:schemeClr val="tx2">
                <a:lumMod val="50000"/>
                <a:lumOff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dirty="0"/>
                <a:t>MQTT</a:t>
              </a:r>
            </a:p>
          </p:txBody>
        </p:sp>
        <p:sp>
          <p:nvSpPr>
            <p:cNvPr id="28" name="Rectangle: Rounded Corners 27"/>
            <p:cNvSpPr/>
            <p:nvPr/>
          </p:nvSpPr>
          <p:spPr>
            <a:xfrm>
              <a:off x="9898742" y="1495652"/>
              <a:ext cx="1364343" cy="638629"/>
            </a:xfrm>
            <a:prstGeom prst="roundRect">
              <a:avLst/>
            </a:prstGeom>
            <a:solidFill>
              <a:schemeClr val="bg1">
                <a:lumMod val="6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dirty="0"/>
                <a:t>TCP</a:t>
              </a:r>
            </a:p>
          </p:txBody>
        </p:sp>
        <p:sp>
          <p:nvSpPr>
            <p:cNvPr id="29" name="Rectangle: Rounded Corners 28"/>
            <p:cNvSpPr/>
            <p:nvPr/>
          </p:nvSpPr>
          <p:spPr>
            <a:xfrm>
              <a:off x="9898742" y="2145167"/>
              <a:ext cx="1364343" cy="638629"/>
            </a:xfrm>
            <a:prstGeom prst="roundRect">
              <a:avLst/>
            </a:prstGeom>
            <a:solidFill>
              <a:srgbClr val="FFC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dirty="0"/>
                <a:t>IP 4/6</a:t>
              </a:r>
            </a:p>
          </p:txBody>
        </p:sp>
      </p:grpSp>
      <p:grpSp>
        <p:nvGrpSpPr>
          <p:cNvPr id="36" name="Group 35"/>
          <p:cNvGrpSpPr/>
          <p:nvPr/>
        </p:nvGrpSpPr>
        <p:grpSpPr>
          <a:xfrm>
            <a:off x="9335961" y="1347968"/>
            <a:ext cx="1758866" cy="1918048"/>
            <a:chOff x="6165934" y="1417639"/>
            <a:chExt cx="1758866" cy="1918048"/>
          </a:xfrm>
        </p:grpSpPr>
        <p:sp>
          <p:nvSpPr>
            <p:cNvPr id="11" name="Rectangle: Rounded Corners 10"/>
            <p:cNvSpPr/>
            <p:nvPr/>
          </p:nvSpPr>
          <p:spPr>
            <a:xfrm>
              <a:off x="6165934" y="1417639"/>
              <a:ext cx="1758866" cy="469200"/>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dirty="0" err="1"/>
                <a:t>CoAP</a:t>
              </a:r>
              <a:endParaRPr lang="en-GB" sz="2400" dirty="0"/>
            </a:p>
          </p:txBody>
        </p:sp>
        <p:sp>
          <p:nvSpPr>
            <p:cNvPr id="12" name="Rectangle: Rounded Corners 11"/>
            <p:cNvSpPr/>
            <p:nvPr/>
          </p:nvSpPr>
          <p:spPr>
            <a:xfrm>
              <a:off x="6165934" y="1894838"/>
              <a:ext cx="1758866" cy="477199"/>
            </a:xfrm>
            <a:prstGeom prst="round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dirty="0"/>
                <a:t>UDP</a:t>
              </a:r>
            </a:p>
          </p:txBody>
        </p:sp>
        <p:sp>
          <p:nvSpPr>
            <p:cNvPr id="13" name="Rectangle: Rounded Corners 12"/>
            <p:cNvSpPr/>
            <p:nvPr/>
          </p:nvSpPr>
          <p:spPr>
            <a:xfrm>
              <a:off x="6165934" y="2866485"/>
              <a:ext cx="1758866" cy="469202"/>
            </a:xfrm>
            <a:prstGeom prst="roundRect">
              <a:avLst/>
            </a:prstGeom>
            <a:solidFill>
              <a:srgbClr val="C0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100" dirty="0"/>
                <a:t>6LoWPAN</a:t>
              </a:r>
            </a:p>
          </p:txBody>
        </p:sp>
        <p:sp>
          <p:nvSpPr>
            <p:cNvPr id="35" name="Rectangle: Rounded Corners 34"/>
            <p:cNvSpPr/>
            <p:nvPr/>
          </p:nvSpPr>
          <p:spPr>
            <a:xfrm>
              <a:off x="6165934" y="2384035"/>
              <a:ext cx="1758866" cy="466479"/>
            </a:xfrm>
            <a:prstGeom prst="roundRect">
              <a:avLst/>
            </a:prstGeom>
            <a:solidFill>
              <a:srgbClr val="FFC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dirty="0"/>
                <a:t>IPv6</a:t>
              </a:r>
            </a:p>
          </p:txBody>
        </p:sp>
      </p:grpSp>
      <p:grpSp>
        <p:nvGrpSpPr>
          <p:cNvPr id="41" name="Group 40"/>
          <p:cNvGrpSpPr/>
          <p:nvPr/>
        </p:nvGrpSpPr>
        <p:grpSpPr>
          <a:xfrm>
            <a:off x="5952109" y="4998281"/>
            <a:ext cx="625567" cy="612740"/>
            <a:chOff x="6536454" y="613908"/>
            <a:chExt cx="1709059" cy="1607461"/>
          </a:xfrm>
        </p:grpSpPr>
        <p:sp>
          <p:nvSpPr>
            <p:cNvPr id="42" name="Oval 41"/>
            <p:cNvSpPr/>
            <p:nvPr/>
          </p:nvSpPr>
          <p:spPr>
            <a:xfrm>
              <a:off x="6536454" y="613908"/>
              <a:ext cx="1709059" cy="1607461"/>
            </a:xfrm>
            <a:prstGeom prst="ellipse">
              <a:avLst/>
            </a:prstGeom>
            <a:solidFill>
              <a:schemeClr val="tx2">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43" name="Picture 4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4785" y="813533"/>
              <a:ext cx="372396" cy="1144271"/>
            </a:xfrm>
            <a:prstGeom prst="rect">
              <a:avLst/>
            </a:prstGeom>
          </p:spPr>
        </p:pic>
      </p:grpSp>
      <p:grpSp>
        <p:nvGrpSpPr>
          <p:cNvPr id="58" name="Group 57"/>
          <p:cNvGrpSpPr/>
          <p:nvPr/>
        </p:nvGrpSpPr>
        <p:grpSpPr>
          <a:xfrm>
            <a:off x="6577676" y="4412980"/>
            <a:ext cx="557963" cy="511861"/>
            <a:chOff x="8255047" y="2527950"/>
            <a:chExt cx="1632858" cy="1549405"/>
          </a:xfrm>
        </p:grpSpPr>
        <p:sp>
          <p:nvSpPr>
            <p:cNvPr id="59" name="Oval 58"/>
            <p:cNvSpPr/>
            <p:nvPr/>
          </p:nvSpPr>
          <p:spPr>
            <a:xfrm>
              <a:off x="8255047" y="2527950"/>
              <a:ext cx="1632858" cy="1549405"/>
            </a:xfrm>
            <a:prstGeom prst="ellipse">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60" name="Arrow: Right 59"/>
            <p:cNvSpPr/>
            <p:nvPr/>
          </p:nvSpPr>
          <p:spPr>
            <a:xfrm>
              <a:off x="8581619" y="3006922"/>
              <a:ext cx="1103085" cy="636816"/>
            </a:xfrm>
            <a:prstGeom prst="rightArrow">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grpSp>
        <p:nvGrpSpPr>
          <p:cNvPr id="73" name="Group 72"/>
          <p:cNvGrpSpPr/>
          <p:nvPr/>
        </p:nvGrpSpPr>
        <p:grpSpPr>
          <a:xfrm>
            <a:off x="7118469" y="4968948"/>
            <a:ext cx="635716" cy="626705"/>
            <a:chOff x="8762250" y="4049488"/>
            <a:chExt cx="1709059" cy="1607461"/>
          </a:xfrm>
        </p:grpSpPr>
        <p:sp>
          <p:nvSpPr>
            <p:cNvPr id="74" name="Oval 73"/>
            <p:cNvSpPr/>
            <p:nvPr/>
          </p:nvSpPr>
          <p:spPr>
            <a:xfrm>
              <a:off x="8762250" y="4049488"/>
              <a:ext cx="1709059" cy="1607461"/>
            </a:xfrm>
            <a:prstGeom prst="ellipse">
              <a:avLst/>
            </a:prstGeom>
            <a:solidFill>
              <a:schemeClr val="tx2">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75" name="Picture 74"/>
            <p:cNvPicPr>
              <a:picLocks noChangeAspect="1"/>
            </p:cNvPicPr>
            <p:nvPr/>
          </p:nvPicPr>
          <p:blipFill>
            <a:blip r:embed="rId4"/>
            <a:stretch>
              <a:fillRect/>
            </a:stretch>
          </p:blipFill>
          <p:spPr>
            <a:xfrm>
              <a:off x="8952146" y="4466757"/>
              <a:ext cx="1289623" cy="829147"/>
            </a:xfrm>
            <a:prstGeom prst="rect">
              <a:avLst/>
            </a:prstGeom>
          </p:spPr>
        </p:pic>
      </p:grpSp>
      <p:grpSp>
        <p:nvGrpSpPr>
          <p:cNvPr id="76" name="Group 75"/>
          <p:cNvGrpSpPr/>
          <p:nvPr/>
        </p:nvGrpSpPr>
        <p:grpSpPr>
          <a:xfrm>
            <a:off x="6543873" y="3535916"/>
            <a:ext cx="625567" cy="612740"/>
            <a:chOff x="6536454" y="613908"/>
            <a:chExt cx="1709059" cy="1607461"/>
          </a:xfrm>
        </p:grpSpPr>
        <p:sp>
          <p:nvSpPr>
            <p:cNvPr id="77" name="Oval 76"/>
            <p:cNvSpPr/>
            <p:nvPr/>
          </p:nvSpPr>
          <p:spPr>
            <a:xfrm>
              <a:off x="6536454" y="613908"/>
              <a:ext cx="1709059" cy="1607461"/>
            </a:xfrm>
            <a:prstGeom prst="ellipse">
              <a:avLst/>
            </a:prstGeom>
            <a:solidFill>
              <a:schemeClr val="tx2">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78" name="Picture 7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4785" y="813533"/>
              <a:ext cx="372396" cy="1144271"/>
            </a:xfrm>
            <a:prstGeom prst="rect">
              <a:avLst/>
            </a:prstGeom>
          </p:spPr>
        </p:pic>
      </p:grpSp>
      <p:grpSp>
        <p:nvGrpSpPr>
          <p:cNvPr id="79" name="Group 78"/>
          <p:cNvGrpSpPr/>
          <p:nvPr/>
        </p:nvGrpSpPr>
        <p:grpSpPr>
          <a:xfrm>
            <a:off x="7364177" y="4285074"/>
            <a:ext cx="625567" cy="612740"/>
            <a:chOff x="6536454" y="613908"/>
            <a:chExt cx="1709059" cy="1607461"/>
          </a:xfrm>
        </p:grpSpPr>
        <p:sp>
          <p:nvSpPr>
            <p:cNvPr id="80" name="Oval 79"/>
            <p:cNvSpPr/>
            <p:nvPr/>
          </p:nvSpPr>
          <p:spPr>
            <a:xfrm>
              <a:off x="6536454" y="613908"/>
              <a:ext cx="1709059" cy="1607461"/>
            </a:xfrm>
            <a:prstGeom prst="ellipse">
              <a:avLst/>
            </a:prstGeom>
            <a:solidFill>
              <a:schemeClr val="tx2">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81" name="Picture 8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4785" y="813533"/>
              <a:ext cx="372396" cy="1144271"/>
            </a:xfrm>
            <a:prstGeom prst="rect">
              <a:avLst/>
            </a:prstGeom>
          </p:spPr>
        </p:pic>
      </p:grpSp>
      <p:grpSp>
        <p:nvGrpSpPr>
          <p:cNvPr id="82" name="Group 81"/>
          <p:cNvGrpSpPr/>
          <p:nvPr/>
        </p:nvGrpSpPr>
        <p:grpSpPr>
          <a:xfrm>
            <a:off x="5723571" y="4285074"/>
            <a:ext cx="625567" cy="612740"/>
            <a:chOff x="6536454" y="613908"/>
            <a:chExt cx="1709059" cy="1607461"/>
          </a:xfrm>
        </p:grpSpPr>
        <p:sp>
          <p:nvSpPr>
            <p:cNvPr id="83" name="Oval 82"/>
            <p:cNvSpPr/>
            <p:nvPr/>
          </p:nvSpPr>
          <p:spPr>
            <a:xfrm>
              <a:off x="6536454" y="613908"/>
              <a:ext cx="1709059" cy="1607461"/>
            </a:xfrm>
            <a:prstGeom prst="ellipse">
              <a:avLst/>
            </a:prstGeom>
            <a:solidFill>
              <a:schemeClr val="tx2">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84" name="Picture 8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4785" y="813533"/>
              <a:ext cx="372396" cy="1144271"/>
            </a:xfrm>
            <a:prstGeom prst="rect">
              <a:avLst/>
            </a:prstGeom>
          </p:spPr>
        </p:pic>
      </p:grpSp>
      <p:cxnSp>
        <p:nvCxnSpPr>
          <p:cNvPr id="104" name="Straight Arrow Connector 103"/>
          <p:cNvCxnSpPr>
            <a:stCxn id="83" idx="6"/>
            <a:endCxn id="59" idx="2"/>
          </p:cNvCxnSpPr>
          <p:nvPr/>
        </p:nvCxnSpPr>
        <p:spPr>
          <a:xfrm>
            <a:off x="6349138" y="4591444"/>
            <a:ext cx="228538" cy="77467"/>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06" name="Straight Arrow Connector 105"/>
          <p:cNvCxnSpPr>
            <a:stCxn id="42" idx="7"/>
            <a:endCxn id="59" idx="3"/>
          </p:cNvCxnSpPr>
          <p:nvPr/>
        </p:nvCxnSpPr>
        <p:spPr>
          <a:xfrm flipV="1">
            <a:off x="6486064" y="4849881"/>
            <a:ext cx="173324" cy="238134"/>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09" name="Straight Arrow Connector 108"/>
          <p:cNvCxnSpPr>
            <a:stCxn id="74" idx="1"/>
            <a:endCxn id="59" idx="5"/>
          </p:cNvCxnSpPr>
          <p:nvPr/>
        </p:nvCxnSpPr>
        <p:spPr>
          <a:xfrm flipH="1" flipV="1">
            <a:off x="7053927" y="4849881"/>
            <a:ext cx="157640" cy="210846"/>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14" name="Straight Arrow Connector 113"/>
          <p:cNvCxnSpPr>
            <a:stCxn id="80" idx="2"/>
            <a:endCxn id="59" idx="6"/>
          </p:cNvCxnSpPr>
          <p:nvPr/>
        </p:nvCxnSpPr>
        <p:spPr>
          <a:xfrm flipH="1">
            <a:off x="7135639" y="4591444"/>
            <a:ext cx="228538" cy="77467"/>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17" name="Straight Arrow Connector 116"/>
          <p:cNvCxnSpPr>
            <a:stCxn id="59" idx="0"/>
            <a:endCxn id="77" idx="4"/>
          </p:cNvCxnSpPr>
          <p:nvPr/>
        </p:nvCxnSpPr>
        <p:spPr>
          <a:xfrm flipH="1" flipV="1">
            <a:off x="6856657" y="4148656"/>
            <a:ext cx="1" cy="264324"/>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grpSp>
        <p:nvGrpSpPr>
          <p:cNvPr id="89" name="Group 88"/>
          <p:cNvGrpSpPr/>
          <p:nvPr/>
        </p:nvGrpSpPr>
        <p:grpSpPr>
          <a:xfrm>
            <a:off x="10044990" y="3507248"/>
            <a:ext cx="625567" cy="612740"/>
            <a:chOff x="10044990" y="3507248"/>
            <a:chExt cx="625567" cy="612740"/>
          </a:xfrm>
        </p:grpSpPr>
        <p:sp>
          <p:nvSpPr>
            <p:cNvPr id="86" name="Oval 85"/>
            <p:cNvSpPr/>
            <p:nvPr/>
          </p:nvSpPr>
          <p:spPr>
            <a:xfrm>
              <a:off x="10044990" y="3507248"/>
              <a:ext cx="625567" cy="61274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87" name="Picture 8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9619" y="3583342"/>
              <a:ext cx="136308" cy="436179"/>
            </a:xfrm>
            <a:prstGeom prst="rect">
              <a:avLst/>
            </a:prstGeom>
          </p:spPr>
        </p:pic>
      </p:grpSp>
      <p:grpSp>
        <p:nvGrpSpPr>
          <p:cNvPr id="90" name="Group 89"/>
          <p:cNvGrpSpPr/>
          <p:nvPr/>
        </p:nvGrpSpPr>
        <p:grpSpPr>
          <a:xfrm>
            <a:off x="11147285" y="3958398"/>
            <a:ext cx="625567" cy="612740"/>
            <a:chOff x="10044990" y="3507248"/>
            <a:chExt cx="625567" cy="612740"/>
          </a:xfrm>
        </p:grpSpPr>
        <p:sp>
          <p:nvSpPr>
            <p:cNvPr id="91" name="Oval 90"/>
            <p:cNvSpPr/>
            <p:nvPr/>
          </p:nvSpPr>
          <p:spPr>
            <a:xfrm>
              <a:off x="10044990" y="3507248"/>
              <a:ext cx="625567" cy="61274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92" name="Picture 9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9619" y="3583342"/>
              <a:ext cx="136308" cy="436179"/>
            </a:xfrm>
            <a:prstGeom prst="rect">
              <a:avLst/>
            </a:prstGeom>
          </p:spPr>
        </p:pic>
      </p:grpSp>
      <p:grpSp>
        <p:nvGrpSpPr>
          <p:cNvPr id="93" name="Group 92"/>
          <p:cNvGrpSpPr/>
          <p:nvPr/>
        </p:nvGrpSpPr>
        <p:grpSpPr>
          <a:xfrm>
            <a:off x="10850198" y="4970705"/>
            <a:ext cx="625567" cy="612740"/>
            <a:chOff x="10044990" y="3507248"/>
            <a:chExt cx="625567" cy="612740"/>
          </a:xfrm>
        </p:grpSpPr>
        <p:sp>
          <p:nvSpPr>
            <p:cNvPr id="94" name="Oval 93"/>
            <p:cNvSpPr/>
            <p:nvPr/>
          </p:nvSpPr>
          <p:spPr>
            <a:xfrm>
              <a:off x="10044990" y="3507248"/>
              <a:ext cx="625567" cy="61274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95" name="Picture 9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9619" y="3583342"/>
              <a:ext cx="136308" cy="436179"/>
            </a:xfrm>
            <a:prstGeom prst="rect">
              <a:avLst/>
            </a:prstGeom>
          </p:spPr>
        </p:pic>
      </p:grpSp>
      <p:grpSp>
        <p:nvGrpSpPr>
          <p:cNvPr id="96" name="Group 95"/>
          <p:cNvGrpSpPr/>
          <p:nvPr/>
        </p:nvGrpSpPr>
        <p:grpSpPr>
          <a:xfrm>
            <a:off x="9328535" y="4974829"/>
            <a:ext cx="625567" cy="612740"/>
            <a:chOff x="10044990" y="3507248"/>
            <a:chExt cx="625567" cy="612740"/>
          </a:xfrm>
        </p:grpSpPr>
        <p:sp>
          <p:nvSpPr>
            <p:cNvPr id="97" name="Oval 96"/>
            <p:cNvSpPr/>
            <p:nvPr/>
          </p:nvSpPr>
          <p:spPr>
            <a:xfrm>
              <a:off x="10044990" y="3507248"/>
              <a:ext cx="625567" cy="61274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98" name="Picture 9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9619" y="3583342"/>
              <a:ext cx="136308" cy="436179"/>
            </a:xfrm>
            <a:prstGeom prst="rect">
              <a:avLst/>
            </a:prstGeom>
          </p:spPr>
        </p:pic>
      </p:grpSp>
      <p:grpSp>
        <p:nvGrpSpPr>
          <p:cNvPr id="169" name="Group 168"/>
          <p:cNvGrpSpPr/>
          <p:nvPr/>
        </p:nvGrpSpPr>
        <p:grpSpPr>
          <a:xfrm>
            <a:off x="8778201" y="3689323"/>
            <a:ext cx="635716" cy="626705"/>
            <a:chOff x="8778201" y="3689323"/>
            <a:chExt cx="635716" cy="626705"/>
          </a:xfrm>
        </p:grpSpPr>
        <p:sp>
          <p:nvSpPr>
            <p:cNvPr id="101" name="Oval 100"/>
            <p:cNvSpPr/>
            <p:nvPr/>
          </p:nvSpPr>
          <p:spPr>
            <a:xfrm>
              <a:off x="8778201" y="3689323"/>
              <a:ext cx="635716" cy="62670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102" name="Picture 101"/>
            <p:cNvPicPr>
              <a:picLocks noChangeAspect="1"/>
            </p:cNvPicPr>
            <p:nvPr/>
          </p:nvPicPr>
          <p:blipFill>
            <a:blip r:embed="rId4"/>
            <a:stretch>
              <a:fillRect/>
            </a:stretch>
          </p:blipFill>
          <p:spPr>
            <a:xfrm>
              <a:off x="8848836" y="3852005"/>
              <a:ext cx="479699" cy="323262"/>
            </a:xfrm>
            <a:prstGeom prst="rect">
              <a:avLst/>
            </a:prstGeom>
          </p:spPr>
        </p:pic>
      </p:grpSp>
      <p:cxnSp>
        <p:nvCxnSpPr>
          <p:cNvPr id="120" name="Straight Arrow Connector 119"/>
          <p:cNvCxnSpPr>
            <a:stCxn id="86" idx="2"/>
            <a:endCxn id="101" idx="6"/>
          </p:cNvCxnSpPr>
          <p:nvPr/>
        </p:nvCxnSpPr>
        <p:spPr>
          <a:xfrm flipH="1">
            <a:off x="9413917" y="3813618"/>
            <a:ext cx="631073" cy="189058"/>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26" name="Straight Arrow Connector 125"/>
          <p:cNvCxnSpPr>
            <a:stCxn id="97" idx="1"/>
            <a:endCxn id="101" idx="4"/>
          </p:cNvCxnSpPr>
          <p:nvPr/>
        </p:nvCxnSpPr>
        <p:spPr>
          <a:xfrm flipH="1" flipV="1">
            <a:off x="9096059" y="4316028"/>
            <a:ext cx="324088" cy="748535"/>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29" name="Straight Arrow Connector 128"/>
          <p:cNvCxnSpPr>
            <a:stCxn id="134" idx="5"/>
            <a:endCxn id="94" idx="1"/>
          </p:cNvCxnSpPr>
          <p:nvPr/>
        </p:nvCxnSpPr>
        <p:spPr>
          <a:xfrm>
            <a:off x="10749349" y="4702560"/>
            <a:ext cx="192461" cy="35787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134" name="Oval 133"/>
          <p:cNvSpPr/>
          <p:nvPr/>
        </p:nvSpPr>
        <p:spPr>
          <a:xfrm>
            <a:off x="10215394" y="4179554"/>
            <a:ext cx="625567" cy="61274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cxnSp>
        <p:nvCxnSpPr>
          <p:cNvPr id="140" name="Straight Arrow Connector 139"/>
          <p:cNvCxnSpPr>
            <a:stCxn id="91" idx="2"/>
            <a:endCxn id="134" idx="6"/>
          </p:cNvCxnSpPr>
          <p:nvPr/>
        </p:nvCxnSpPr>
        <p:spPr>
          <a:xfrm flipH="1">
            <a:off x="10840961" y="4264768"/>
            <a:ext cx="306324" cy="221156"/>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44" name="Straight Arrow Connector 143"/>
          <p:cNvCxnSpPr>
            <a:stCxn id="134" idx="2"/>
            <a:endCxn id="101" idx="5"/>
          </p:cNvCxnSpPr>
          <p:nvPr/>
        </p:nvCxnSpPr>
        <p:spPr>
          <a:xfrm flipH="1" flipV="1">
            <a:off x="9320819" y="4224249"/>
            <a:ext cx="894575" cy="261675"/>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pic>
        <p:nvPicPr>
          <p:cNvPr id="148" name="Picture 147"/>
          <p:cNvPicPr>
            <a:picLocks noChangeAspect="1"/>
          </p:cNvPicPr>
          <p:nvPr/>
        </p:nvPicPr>
        <p:blipFill>
          <a:blip r:embed="rId5"/>
          <a:stretch>
            <a:fillRect/>
          </a:stretch>
        </p:blipFill>
        <p:spPr>
          <a:xfrm>
            <a:off x="10332596" y="4296163"/>
            <a:ext cx="391162" cy="391162"/>
          </a:xfrm>
          <a:prstGeom prst="rect">
            <a:avLst/>
          </a:prstGeom>
        </p:spPr>
      </p:pic>
      <p:cxnSp>
        <p:nvCxnSpPr>
          <p:cNvPr id="149" name="Straight Arrow Connector 148"/>
          <p:cNvCxnSpPr>
            <a:stCxn id="134" idx="3"/>
            <a:endCxn id="97" idx="7"/>
          </p:cNvCxnSpPr>
          <p:nvPr/>
        </p:nvCxnSpPr>
        <p:spPr>
          <a:xfrm flipH="1">
            <a:off x="9862490" y="4702560"/>
            <a:ext cx="444516" cy="362003"/>
          </a:xfrm>
          <a:prstGeom prst="straightConnector1">
            <a:avLst/>
          </a:prstGeom>
          <a:ln>
            <a:solidFill>
              <a:srgbClr val="92D05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52" name="Straight Arrow Connector 151"/>
          <p:cNvCxnSpPr/>
          <p:nvPr/>
        </p:nvCxnSpPr>
        <p:spPr>
          <a:xfrm>
            <a:off x="10670557" y="4812973"/>
            <a:ext cx="170404" cy="301420"/>
          </a:xfrm>
          <a:prstGeom prst="straightConnector1">
            <a:avLst/>
          </a:prstGeom>
          <a:ln>
            <a:solidFill>
              <a:srgbClr val="92D05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58" name="Straight Arrow Connector 157"/>
          <p:cNvCxnSpPr/>
          <p:nvPr/>
        </p:nvCxnSpPr>
        <p:spPr>
          <a:xfrm flipV="1">
            <a:off x="10819314" y="4119988"/>
            <a:ext cx="266276" cy="169609"/>
          </a:xfrm>
          <a:prstGeom prst="straightConnector1">
            <a:avLst/>
          </a:prstGeom>
          <a:ln>
            <a:solidFill>
              <a:srgbClr val="92D05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61" name="Straight Arrow Connector 160"/>
          <p:cNvCxnSpPr/>
          <p:nvPr/>
        </p:nvCxnSpPr>
        <p:spPr>
          <a:xfrm flipH="1" flipV="1">
            <a:off x="9340743" y="4299889"/>
            <a:ext cx="832650" cy="257846"/>
          </a:xfrm>
          <a:prstGeom prst="straightConnector1">
            <a:avLst/>
          </a:prstGeom>
          <a:ln>
            <a:solidFill>
              <a:srgbClr val="92D05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64" name="Straight Arrow Connector 163"/>
          <p:cNvCxnSpPr>
            <a:stCxn id="148" idx="0"/>
          </p:cNvCxnSpPr>
          <p:nvPr/>
        </p:nvCxnSpPr>
        <p:spPr>
          <a:xfrm flipH="1" flipV="1">
            <a:off x="10425927" y="4006479"/>
            <a:ext cx="102250" cy="289684"/>
          </a:xfrm>
          <a:prstGeom prst="straightConnector1">
            <a:avLst/>
          </a:prstGeom>
          <a:ln>
            <a:solidFill>
              <a:srgbClr val="92D050"/>
            </a:solidFill>
            <a:headEnd type="non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248709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3933825" cy="1143000"/>
          </a:xfrm>
        </p:spPr>
        <p:txBody>
          <a:bodyPr/>
          <a:lstStyle/>
          <a:p>
            <a:r>
              <a:rPr lang="en-GB" dirty="0" err="1"/>
              <a:t>CoAP</a:t>
            </a:r>
            <a:r>
              <a:rPr lang="en-GB" dirty="0"/>
              <a:t> REST</a:t>
            </a:r>
          </a:p>
        </p:txBody>
      </p:sp>
      <p:sp>
        <p:nvSpPr>
          <p:cNvPr id="3" name="Content Placeholder 2"/>
          <p:cNvSpPr>
            <a:spLocks noGrp="1"/>
          </p:cNvSpPr>
          <p:nvPr>
            <p:ph idx="1"/>
          </p:nvPr>
        </p:nvSpPr>
        <p:spPr>
          <a:xfrm>
            <a:off x="609600" y="1600201"/>
            <a:ext cx="3858291" cy="4056748"/>
          </a:xfrm>
        </p:spPr>
        <p:txBody>
          <a:bodyPr/>
          <a:lstStyle/>
          <a:p>
            <a:pPr marL="0" indent="0">
              <a:buNone/>
            </a:pPr>
            <a:r>
              <a:rPr lang="en-GB" dirty="0"/>
              <a:t>REST model</a:t>
            </a:r>
          </a:p>
          <a:p>
            <a:pPr marL="0" indent="0">
              <a:buNone/>
            </a:pPr>
            <a:endParaRPr lang="en-GB" dirty="0"/>
          </a:p>
          <a:p>
            <a:pPr marL="0" indent="0">
              <a:buNone/>
            </a:pPr>
            <a:r>
              <a:rPr lang="en-GB" dirty="0"/>
              <a:t>URI </a:t>
            </a:r>
          </a:p>
          <a:p>
            <a:pPr marL="0" indent="0">
              <a:buNone/>
            </a:pPr>
            <a:endParaRPr lang="en-GB" dirty="0"/>
          </a:p>
          <a:p>
            <a:pPr marL="0" indent="0">
              <a:buNone/>
            </a:pPr>
            <a:r>
              <a:rPr lang="en-GB" dirty="0"/>
              <a:t>Content types; text/xml image/</a:t>
            </a:r>
            <a:r>
              <a:rPr lang="en-GB" dirty="0" err="1"/>
              <a:t>png</a:t>
            </a:r>
            <a:r>
              <a:rPr lang="en-GB" dirty="0"/>
              <a:t>…</a:t>
            </a:r>
          </a:p>
          <a:p>
            <a:pPr marL="0" indent="0">
              <a:buNone/>
            </a:pPr>
            <a:endParaRPr lang="en-GB" dirty="0"/>
          </a:p>
          <a:p>
            <a:pPr marL="0" indent="0">
              <a:buNone/>
            </a:pPr>
            <a:r>
              <a:rPr lang="en-GB" dirty="0"/>
              <a:t>Can proxy over HTTP</a:t>
            </a:r>
          </a:p>
          <a:p>
            <a:endParaRPr lang="en-GB" dirty="0"/>
          </a:p>
        </p:txBody>
      </p:sp>
      <p:sp>
        <p:nvSpPr>
          <p:cNvPr id="4" name="TextBox 3"/>
          <p:cNvSpPr txBox="1"/>
          <p:nvPr/>
        </p:nvSpPr>
        <p:spPr>
          <a:xfrm>
            <a:off x="5458034" y="757236"/>
            <a:ext cx="6733965" cy="461665"/>
          </a:xfrm>
          <a:prstGeom prst="rect">
            <a:avLst/>
          </a:prstGeom>
          <a:noFill/>
        </p:spPr>
        <p:txBody>
          <a:bodyPr wrap="square" rtlCol="0">
            <a:spAutoFit/>
          </a:bodyPr>
          <a:lstStyle/>
          <a:p>
            <a:r>
              <a:rPr lang="en-GB" sz="2400" b="1" dirty="0"/>
              <a:t>GET </a:t>
            </a:r>
            <a:r>
              <a:rPr lang="en-GB" sz="2400" dirty="0"/>
              <a:t>coap://localhost:5683/temp</a:t>
            </a:r>
          </a:p>
        </p:txBody>
      </p:sp>
      <p:grpSp>
        <p:nvGrpSpPr>
          <p:cNvPr id="5" name="Group 4"/>
          <p:cNvGrpSpPr/>
          <p:nvPr/>
        </p:nvGrpSpPr>
        <p:grpSpPr>
          <a:xfrm>
            <a:off x="7577532" y="3922180"/>
            <a:ext cx="1355141" cy="1393986"/>
            <a:chOff x="9898739" y="846139"/>
            <a:chExt cx="1364346" cy="1937657"/>
          </a:xfrm>
        </p:grpSpPr>
        <p:sp>
          <p:nvSpPr>
            <p:cNvPr id="6" name="Rectangle: Rounded Corners 5"/>
            <p:cNvSpPr/>
            <p:nvPr/>
          </p:nvSpPr>
          <p:spPr>
            <a:xfrm>
              <a:off x="9898739" y="846139"/>
              <a:ext cx="1364343" cy="638629"/>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dirty="0" err="1"/>
                <a:t>CoAP</a:t>
              </a:r>
              <a:endParaRPr lang="en-GB" sz="2400" dirty="0"/>
            </a:p>
          </p:txBody>
        </p:sp>
        <p:sp>
          <p:nvSpPr>
            <p:cNvPr id="7" name="Rectangle: Rounded Corners 6"/>
            <p:cNvSpPr/>
            <p:nvPr/>
          </p:nvSpPr>
          <p:spPr>
            <a:xfrm>
              <a:off x="9898742" y="1495652"/>
              <a:ext cx="1364343" cy="638629"/>
            </a:xfrm>
            <a:prstGeom prst="round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i="1" dirty="0">
                  <a:solidFill>
                    <a:schemeClr val="tx1"/>
                  </a:solidFill>
                </a:rPr>
                <a:t>proxy</a:t>
              </a:r>
            </a:p>
          </p:txBody>
        </p:sp>
        <p:sp>
          <p:nvSpPr>
            <p:cNvPr id="8" name="Rectangle: Rounded Corners 7"/>
            <p:cNvSpPr/>
            <p:nvPr/>
          </p:nvSpPr>
          <p:spPr>
            <a:xfrm>
              <a:off x="9898742" y="2145167"/>
              <a:ext cx="1364343" cy="638629"/>
            </a:xfrm>
            <a:prstGeom prst="round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dirty="0"/>
                <a:t>HTTP</a:t>
              </a:r>
            </a:p>
          </p:txBody>
        </p:sp>
      </p:grpSp>
      <p:sp>
        <p:nvSpPr>
          <p:cNvPr id="9" name="TextBox 8"/>
          <p:cNvSpPr txBox="1"/>
          <p:nvPr/>
        </p:nvSpPr>
        <p:spPr>
          <a:xfrm>
            <a:off x="5463837" y="1247769"/>
            <a:ext cx="5851939" cy="1938992"/>
          </a:xfrm>
          <a:prstGeom prst="rect">
            <a:avLst/>
          </a:prstGeom>
          <a:noFill/>
        </p:spPr>
        <p:txBody>
          <a:bodyPr wrap="square" rtlCol="0">
            <a:spAutoFit/>
          </a:bodyPr>
          <a:lstStyle/>
          <a:p>
            <a:r>
              <a:rPr lang="en-GB" sz="2400" b="1" dirty="0"/>
              <a:t>POST</a:t>
            </a:r>
            <a:r>
              <a:rPr lang="en-GB" sz="2400" dirty="0"/>
              <a:t> coap://localhost:5683/config</a:t>
            </a:r>
          </a:p>
          <a:p>
            <a:r>
              <a:rPr lang="en-GB" sz="2400" dirty="0"/>
              <a:t>&lt;</a:t>
            </a:r>
            <a:r>
              <a:rPr lang="en-GB" sz="2400" dirty="0" err="1"/>
              <a:t>conf</a:t>
            </a:r>
            <a:r>
              <a:rPr lang="en-GB" sz="2400" dirty="0"/>
              <a:t>&gt;</a:t>
            </a:r>
          </a:p>
          <a:p>
            <a:r>
              <a:rPr lang="en-GB" sz="2400" dirty="0"/>
              <a:t>   &lt;firmware&gt;3.5&lt;/firmware&gt;</a:t>
            </a:r>
          </a:p>
          <a:p>
            <a:r>
              <a:rPr lang="en-GB" sz="2400" dirty="0"/>
              <a:t>   &lt;units&gt;C&lt;/units&gt;</a:t>
            </a:r>
          </a:p>
          <a:p>
            <a:r>
              <a:rPr lang="en-GB" sz="2400" dirty="0"/>
              <a:t>&lt;/</a:t>
            </a:r>
            <a:r>
              <a:rPr lang="en-GB" sz="2400" dirty="0" err="1"/>
              <a:t>conf</a:t>
            </a:r>
            <a:r>
              <a:rPr lang="en-GB" sz="2400" dirty="0"/>
              <a:t>&gt;</a:t>
            </a:r>
          </a:p>
        </p:txBody>
      </p:sp>
      <p:grpSp>
        <p:nvGrpSpPr>
          <p:cNvPr id="29" name="Group 28"/>
          <p:cNvGrpSpPr/>
          <p:nvPr/>
        </p:nvGrpSpPr>
        <p:grpSpPr>
          <a:xfrm>
            <a:off x="9771810" y="2210833"/>
            <a:ext cx="1980287" cy="1343638"/>
            <a:chOff x="8778201" y="3507248"/>
            <a:chExt cx="2994651" cy="2080321"/>
          </a:xfrm>
        </p:grpSpPr>
        <p:grpSp>
          <p:nvGrpSpPr>
            <p:cNvPr id="30" name="Group 29"/>
            <p:cNvGrpSpPr/>
            <p:nvPr/>
          </p:nvGrpSpPr>
          <p:grpSpPr>
            <a:xfrm>
              <a:off x="10044990" y="3507248"/>
              <a:ext cx="625567" cy="612740"/>
              <a:chOff x="10044990" y="3507248"/>
              <a:chExt cx="625567" cy="612740"/>
            </a:xfrm>
          </p:grpSpPr>
          <p:sp>
            <p:nvSpPr>
              <p:cNvPr id="54" name="Oval 53"/>
              <p:cNvSpPr/>
              <p:nvPr/>
            </p:nvSpPr>
            <p:spPr>
              <a:xfrm>
                <a:off x="10044990" y="3507248"/>
                <a:ext cx="625567" cy="61274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55" name="Picture 5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9619" y="3583342"/>
                <a:ext cx="136308" cy="436179"/>
              </a:xfrm>
              <a:prstGeom prst="rect">
                <a:avLst/>
              </a:prstGeom>
            </p:spPr>
          </p:pic>
        </p:grpSp>
        <p:grpSp>
          <p:nvGrpSpPr>
            <p:cNvPr id="31" name="Group 30"/>
            <p:cNvGrpSpPr/>
            <p:nvPr/>
          </p:nvGrpSpPr>
          <p:grpSpPr>
            <a:xfrm>
              <a:off x="11147285" y="3958398"/>
              <a:ext cx="625567" cy="612740"/>
              <a:chOff x="10044990" y="3507248"/>
              <a:chExt cx="625567" cy="612740"/>
            </a:xfrm>
          </p:grpSpPr>
          <p:sp>
            <p:nvSpPr>
              <p:cNvPr id="52" name="Oval 51"/>
              <p:cNvSpPr/>
              <p:nvPr/>
            </p:nvSpPr>
            <p:spPr>
              <a:xfrm>
                <a:off x="10044990" y="3507248"/>
                <a:ext cx="625567" cy="61274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53" name="Picture 5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9619" y="3583342"/>
                <a:ext cx="136308" cy="436179"/>
              </a:xfrm>
              <a:prstGeom prst="rect">
                <a:avLst/>
              </a:prstGeom>
            </p:spPr>
          </p:pic>
        </p:grpSp>
        <p:grpSp>
          <p:nvGrpSpPr>
            <p:cNvPr id="32" name="Group 31"/>
            <p:cNvGrpSpPr/>
            <p:nvPr/>
          </p:nvGrpSpPr>
          <p:grpSpPr>
            <a:xfrm>
              <a:off x="10850198" y="4970705"/>
              <a:ext cx="625567" cy="612740"/>
              <a:chOff x="10044990" y="3507248"/>
              <a:chExt cx="625567" cy="612740"/>
            </a:xfrm>
          </p:grpSpPr>
          <p:sp>
            <p:nvSpPr>
              <p:cNvPr id="50" name="Oval 49"/>
              <p:cNvSpPr/>
              <p:nvPr/>
            </p:nvSpPr>
            <p:spPr>
              <a:xfrm>
                <a:off x="10044990" y="3507248"/>
                <a:ext cx="625567" cy="61274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51" name="Picture 5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9619" y="3583342"/>
                <a:ext cx="136308" cy="436179"/>
              </a:xfrm>
              <a:prstGeom prst="rect">
                <a:avLst/>
              </a:prstGeom>
            </p:spPr>
          </p:pic>
        </p:grpSp>
        <p:grpSp>
          <p:nvGrpSpPr>
            <p:cNvPr id="33" name="Group 32"/>
            <p:cNvGrpSpPr/>
            <p:nvPr/>
          </p:nvGrpSpPr>
          <p:grpSpPr>
            <a:xfrm>
              <a:off x="9328535" y="4974829"/>
              <a:ext cx="625567" cy="612740"/>
              <a:chOff x="10044990" y="3507248"/>
              <a:chExt cx="625567" cy="612740"/>
            </a:xfrm>
          </p:grpSpPr>
          <p:sp>
            <p:nvSpPr>
              <p:cNvPr id="48" name="Oval 47"/>
              <p:cNvSpPr/>
              <p:nvPr/>
            </p:nvSpPr>
            <p:spPr>
              <a:xfrm>
                <a:off x="10044990" y="3507248"/>
                <a:ext cx="625567" cy="61274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49" name="Picture 4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9619" y="3583342"/>
                <a:ext cx="136308" cy="436179"/>
              </a:xfrm>
              <a:prstGeom prst="rect">
                <a:avLst/>
              </a:prstGeom>
            </p:spPr>
          </p:pic>
        </p:grpSp>
        <p:sp>
          <p:nvSpPr>
            <p:cNvPr id="34" name="Oval 33"/>
            <p:cNvSpPr/>
            <p:nvPr/>
          </p:nvSpPr>
          <p:spPr>
            <a:xfrm>
              <a:off x="8778201" y="3689323"/>
              <a:ext cx="635716" cy="62670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35" name="Picture 34"/>
            <p:cNvPicPr>
              <a:picLocks noChangeAspect="1"/>
            </p:cNvPicPr>
            <p:nvPr/>
          </p:nvPicPr>
          <p:blipFill>
            <a:blip r:embed="rId4"/>
            <a:stretch>
              <a:fillRect/>
            </a:stretch>
          </p:blipFill>
          <p:spPr>
            <a:xfrm>
              <a:off x="8848836" y="3852005"/>
              <a:ext cx="479699" cy="323262"/>
            </a:xfrm>
            <a:prstGeom prst="rect">
              <a:avLst/>
            </a:prstGeom>
          </p:spPr>
        </p:pic>
        <p:cxnSp>
          <p:nvCxnSpPr>
            <p:cNvPr id="36" name="Straight Arrow Connector 35"/>
            <p:cNvCxnSpPr>
              <a:stCxn id="54" idx="2"/>
              <a:endCxn id="34" idx="6"/>
            </p:cNvCxnSpPr>
            <p:nvPr/>
          </p:nvCxnSpPr>
          <p:spPr>
            <a:xfrm flipH="1">
              <a:off x="9413917" y="3813618"/>
              <a:ext cx="631073" cy="189058"/>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a:stCxn id="48" idx="1"/>
              <a:endCxn id="34" idx="4"/>
            </p:cNvCxnSpPr>
            <p:nvPr/>
          </p:nvCxnSpPr>
          <p:spPr>
            <a:xfrm flipH="1" flipV="1">
              <a:off x="9096059" y="4316028"/>
              <a:ext cx="324088" cy="748535"/>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a:stCxn id="39" idx="5"/>
              <a:endCxn id="50" idx="1"/>
            </p:cNvCxnSpPr>
            <p:nvPr/>
          </p:nvCxnSpPr>
          <p:spPr>
            <a:xfrm>
              <a:off x="10749349" y="4702560"/>
              <a:ext cx="192461" cy="35787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39" name="Oval 38"/>
            <p:cNvSpPr/>
            <p:nvPr/>
          </p:nvSpPr>
          <p:spPr>
            <a:xfrm>
              <a:off x="10215394" y="4179554"/>
              <a:ext cx="625567" cy="61274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cxnSp>
          <p:nvCxnSpPr>
            <p:cNvPr id="40" name="Straight Arrow Connector 39"/>
            <p:cNvCxnSpPr>
              <a:stCxn id="52" idx="2"/>
              <a:endCxn id="39" idx="6"/>
            </p:cNvCxnSpPr>
            <p:nvPr/>
          </p:nvCxnSpPr>
          <p:spPr>
            <a:xfrm flipH="1">
              <a:off x="10840961" y="4264768"/>
              <a:ext cx="306324" cy="221156"/>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a:stCxn id="39" idx="2"/>
              <a:endCxn id="34" idx="5"/>
            </p:cNvCxnSpPr>
            <p:nvPr/>
          </p:nvCxnSpPr>
          <p:spPr>
            <a:xfrm flipH="1" flipV="1">
              <a:off x="9320819" y="4224249"/>
              <a:ext cx="894575" cy="261675"/>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pic>
          <p:nvPicPr>
            <p:cNvPr id="42" name="Picture 41"/>
            <p:cNvPicPr>
              <a:picLocks noChangeAspect="1"/>
            </p:cNvPicPr>
            <p:nvPr/>
          </p:nvPicPr>
          <p:blipFill>
            <a:blip r:embed="rId5"/>
            <a:stretch>
              <a:fillRect/>
            </a:stretch>
          </p:blipFill>
          <p:spPr>
            <a:xfrm>
              <a:off x="10332596" y="4296163"/>
              <a:ext cx="391162" cy="391162"/>
            </a:xfrm>
            <a:prstGeom prst="rect">
              <a:avLst/>
            </a:prstGeom>
          </p:spPr>
        </p:pic>
        <p:cxnSp>
          <p:nvCxnSpPr>
            <p:cNvPr id="43" name="Straight Arrow Connector 42"/>
            <p:cNvCxnSpPr>
              <a:stCxn id="39" idx="3"/>
              <a:endCxn id="48" idx="7"/>
            </p:cNvCxnSpPr>
            <p:nvPr/>
          </p:nvCxnSpPr>
          <p:spPr>
            <a:xfrm flipH="1">
              <a:off x="9862490" y="4702560"/>
              <a:ext cx="444516" cy="362003"/>
            </a:xfrm>
            <a:prstGeom prst="straightConnector1">
              <a:avLst/>
            </a:prstGeom>
            <a:ln>
              <a:solidFill>
                <a:srgbClr val="92D05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a:off x="10670557" y="4812973"/>
              <a:ext cx="170404" cy="301420"/>
            </a:xfrm>
            <a:prstGeom prst="straightConnector1">
              <a:avLst/>
            </a:prstGeom>
            <a:ln>
              <a:solidFill>
                <a:srgbClr val="92D05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V="1">
              <a:off x="10819314" y="4119988"/>
              <a:ext cx="266276" cy="169609"/>
            </a:xfrm>
            <a:prstGeom prst="straightConnector1">
              <a:avLst/>
            </a:prstGeom>
            <a:ln>
              <a:solidFill>
                <a:srgbClr val="92D05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H="1" flipV="1">
              <a:off x="9340743" y="4299889"/>
              <a:ext cx="832650" cy="257846"/>
            </a:xfrm>
            <a:prstGeom prst="straightConnector1">
              <a:avLst/>
            </a:prstGeom>
            <a:ln>
              <a:solidFill>
                <a:srgbClr val="92D05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a:stCxn id="42" idx="0"/>
            </p:cNvCxnSpPr>
            <p:nvPr/>
          </p:nvCxnSpPr>
          <p:spPr>
            <a:xfrm flipH="1" flipV="1">
              <a:off x="10425927" y="4006479"/>
              <a:ext cx="102250" cy="289684"/>
            </a:xfrm>
            <a:prstGeom prst="straightConnector1">
              <a:avLst/>
            </a:prstGeom>
            <a:ln>
              <a:solidFill>
                <a:srgbClr val="92D050"/>
              </a:solidFill>
              <a:headEnd type="none"/>
              <a:tailEnd type="triangle"/>
            </a:ln>
          </p:spPr>
          <p:style>
            <a:lnRef idx="2">
              <a:schemeClr val="accent1"/>
            </a:lnRef>
            <a:fillRef idx="0">
              <a:schemeClr val="accent1"/>
            </a:fillRef>
            <a:effectRef idx="1">
              <a:schemeClr val="accent1"/>
            </a:effectRef>
            <a:fontRef idx="minor">
              <a:schemeClr val="tx1"/>
            </a:fontRef>
          </p:style>
        </p:cxnSp>
      </p:grpSp>
      <p:grpSp>
        <p:nvGrpSpPr>
          <p:cNvPr id="56" name="Group 55"/>
          <p:cNvGrpSpPr/>
          <p:nvPr/>
        </p:nvGrpSpPr>
        <p:grpSpPr>
          <a:xfrm>
            <a:off x="4680441" y="4023953"/>
            <a:ext cx="1980287" cy="1343638"/>
            <a:chOff x="8778201" y="3507248"/>
            <a:chExt cx="2994651" cy="2080321"/>
          </a:xfrm>
        </p:grpSpPr>
        <p:grpSp>
          <p:nvGrpSpPr>
            <p:cNvPr id="57" name="Group 56"/>
            <p:cNvGrpSpPr/>
            <p:nvPr/>
          </p:nvGrpSpPr>
          <p:grpSpPr>
            <a:xfrm>
              <a:off x="10044990" y="3507248"/>
              <a:ext cx="625567" cy="612740"/>
              <a:chOff x="10044990" y="3507248"/>
              <a:chExt cx="625567" cy="612740"/>
            </a:xfrm>
          </p:grpSpPr>
          <p:sp>
            <p:nvSpPr>
              <p:cNvPr id="81" name="Oval 80"/>
              <p:cNvSpPr/>
              <p:nvPr/>
            </p:nvSpPr>
            <p:spPr>
              <a:xfrm>
                <a:off x="10044990" y="3507248"/>
                <a:ext cx="625567" cy="61274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82" name="Picture 8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9619" y="3583342"/>
                <a:ext cx="136308" cy="436179"/>
              </a:xfrm>
              <a:prstGeom prst="rect">
                <a:avLst/>
              </a:prstGeom>
            </p:spPr>
          </p:pic>
        </p:grpSp>
        <p:grpSp>
          <p:nvGrpSpPr>
            <p:cNvPr id="58" name="Group 57"/>
            <p:cNvGrpSpPr/>
            <p:nvPr/>
          </p:nvGrpSpPr>
          <p:grpSpPr>
            <a:xfrm>
              <a:off x="11147285" y="3958398"/>
              <a:ext cx="625567" cy="612740"/>
              <a:chOff x="10044990" y="3507248"/>
              <a:chExt cx="625567" cy="612740"/>
            </a:xfrm>
          </p:grpSpPr>
          <p:sp>
            <p:nvSpPr>
              <p:cNvPr id="79" name="Oval 78"/>
              <p:cNvSpPr/>
              <p:nvPr/>
            </p:nvSpPr>
            <p:spPr>
              <a:xfrm>
                <a:off x="10044990" y="3507248"/>
                <a:ext cx="625567" cy="61274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80" name="Picture 7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9619" y="3583342"/>
                <a:ext cx="136308" cy="436179"/>
              </a:xfrm>
              <a:prstGeom prst="rect">
                <a:avLst/>
              </a:prstGeom>
            </p:spPr>
          </p:pic>
        </p:grpSp>
        <p:grpSp>
          <p:nvGrpSpPr>
            <p:cNvPr id="59" name="Group 58"/>
            <p:cNvGrpSpPr/>
            <p:nvPr/>
          </p:nvGrpSpPr>
          <p:grpSpPr>
            <a:xfrm>
              <a:off x="10850198" y="4970705"/>
              <a:ext cx="625567" cy="612740"/>
              <a:chOff x="10044990" y="3507248"/>
              <a:chExt cx="625567" cy="612740"/>
            </a:xfrm>
          </p:grpSpPr>
          <p:sp>
            <p:nvSpPr>
              <p:cNvPr id="77" name="Oval 76"/>
              <p:cNvSpPr/>
              <p:nvPr/>
            </p:nvSpPr>
            <p:spPr>
              <a:xfrm>
                <a:off x="10044990" y="3507248"/>
                <a:ext cx="625567" cy="61274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78" name="Picture 7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9619" y="3583342"/>
                <a:ext cx="136308" cy="436179"/>
              </a:xfrm>
              <a:prstGeom prst="rect">
                <a:avLst/>
              </a:prstGeom>
            </p:spPr>
          </p:pic>
        </p:grpSp>
        <p:grpSp>
          <p:nvGrpSpPr>
            <p:cNvPr id="60" name="Group 59"/>
            <p:cNvGrpSpPr/>
            <p:nvPr/>
          </p:nvGrpSpPr>
          <p:grpSpPr>
            <a:xfrm>
              <a:off x="9328535" y="4974829"/>
              <a:ext cx="625567" cy="612740"/>
              <a:chOff x="10044990" y="3507248"/>
              <a:chExt cx="625567" cy="612740"/>
            </a:xfrm>
          </p:grpSpPr>
          <p:sp>
            <p:nvSpPr>
              <p:cNvPr id="75" name="Oval 74"/>
              <p:cNvSpPr/>
              <p:nvPr/>
            </p:nvSpPr>
            <p:spPr>
              <a:xfrm>
                <a:off x="10044990" y="3507248"/>
                <a:ext cx="625567" cy="61274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76" name="Picture 7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9619" y="3583342"/>
                <a:ext cx="136308" cy="436179"/>
              </a:xfrm>
              <a:prstGeom prst="rect">
                <a:avLst/>
              </a:prstGeom>
            </p:spPr>
          </p:pic>
        </p:grpSp>
        <p:sp>
          <p:nvSpPr>
            <p:cNvPr id="61" name="Oval 60"/>
            <p:cNvSpPr/>
            <p:nvPr/>
          </p:nvSpPr>
          <p:spPr>
            <a:xfrm>
              <a:off x="8778201" y="3689323"/>
              <a:ext cx="635716" cy="62670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62" name="Picture 61"/>
            <p:cNvPicPr>
              <a:picLocks noChangeAspect="1"/>
            </p:cNvPicPr>
            <p:nvPr/>
          </p:nvPicPr>
          <p:blipFill>
            <a:blip r:embed="rId4"/>
            <a:stretch>
              <a:fillRect/>
            </a:stretch>
          </p:blipFill>
          <p:spPr>
            <a:xfrm>
              <a:off x="8848836" y="3852005"/>
              <a:ext cx="479699" cy="323262"/>
            </a:xfrm>
            <a:prstGeom prst="rect">
              <a:avLst/>
            </a:prstGeom>
          </p:spPr>
        </p:pic>
        <p:cxnSp>
          <p:nvCxnSpPr>
            <p:cNvPr id="63" name="Straight Arrow Connector 62"/>
            <p:cNvCxnSpPr>
              <a:stCxn id="81" idx="2"/>
              <a:endCxn id="61" idx="6"/>
            </p:cNvCxnSpPr>
            <p:nvPr/>
          </p:nvCxnSpPr>
          <p:spPr>
            <a:xfrm flipH="1">
              <a:off x="9413917" y="3813618"/>
              <a:ext cx="631073" cy="189058"/>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a:stCxn id="75" idx="1"/>
              <a:endCxn id="61" idx="4"/>
            </p:cNvCxnSpPr>
            <p:nvPr/>
          </p:nvCxnSpPr>
          <p:spPr>
            <a:xfrm flipH="1" flipV="1">
              <a:off x="9096059" y="4316028"/>
              <a:ext cx="324088" cy="748535"/>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a:stCxn id="66" idx="5"/>
              <a:endCxn id="77" idx="1"/>
            </p:cNvCxnSpPr>
            <p:nvPr/>
          </p:nvCxnSpPr>
          <p:spPr>
            <a:xfrm>
              <a:off x="10749349" y="4702560"/>
              <a:ext cx="192461" cy="35787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66" name="Oval 65"/>
            <p:cNvSpPr/>
            <p:nvPr/>
          </p:nvSpPr>
          <p:spPr>
            <a:xfrm>
              <a:off x="10215394" y="4179554"/>
              <a:ext cx="625567" cy="61274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cxnSp>
          <p:nvCxnSpPr>
            <p:cNvPr id="67" name="Straight Arrow Connector 66"/>
            <p:cNvCxnSpPr>
              <a:stCxn id="79" idx="2"/>
              <a:endCxn id="66" idx="6"/>
            </p:cNvCxnSpPr>
            <p:nvPr/>
          </p:nvCxnSpPr>
          <p:spPr>
            <a:xfrm flipH="1">
              <a:off x="10840961" y="4264768"/>
              <a:ext cx="306324" cy="221156"/>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a:stCxn id="66" idx="2"/>
              <a:endCxn id="61" idx="5"/>
            </p:cNvCxnSpPr>
            <p:nvPr/>
          </p:nvCxnSpPr>
          <p:spPr>
            <a:xfrm flipH="1" flipV="1">
              <a:off x="9320819" y="4224249"/>
              <a:ext cx="894575" cy="261675"/>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pic>
          <p:nvPicPr>
            <p:cNvPr id="69" name="Picture 68"/>
            <p:cNvPicPr>
              <a:picLocks noChangeAspect="1"/>
            </p:cNvPicPr>
            <p:nvPr/>
          </p:nvPicPr>
          <p:blipFill>
            <a:blip r:embed="rId5"/>
            <a:stretch>
              <a:fillRect/>
            </a:stretch>
          </p:blipFill>
          <p:spPr>
            <a:xfrm>
              <a:off x="10332596" y="4296163"/>
              <a:ext cx="391162" cy="391162"/>
            </a:xfrm>
            <a:prstGeom prst="rect">
              <a:avLst/>
            </a:prstGeom>
          </p:spPr>
        </p:pic>
        <p:cxnSp>
          <p:nvCxnSpPr>
            <p:cNvPr id="70" name="Straight Arrow Connector 69"/>
            <p:cNvCxnSpPr>
              <a:stCxn id="66" idx="3"/>
              <a:endCxn id="75" idx="7"/>
            </p:cNvCxnSpPr>
            <p:nvPr/>
          </p:nvCxnSpPr>
          <p:spPr>
            <a:xfrm flipH="1">
              <a:off x="9862490" y="4702560"/>
              <a:ext cx="444516" cy="362003"/>
            </a:xfrm>
            <a:prstGeom prst="straightConnector1">
              <a:avLst/>
            </a:prstGeom>
            <a:ln>
              <a:solidFill>
                <a:srgbClr val="92D05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p:nvPr/>
          </p:nvCxnSpPr>
          <p:spPr>
            <a:xfrm>
              <a:off x="10670557" y="4812973"/>
              <a:ext cx="170404" cy="301420"/>
            </a:xfrm>
            <a:prstGeom prst="straightConnector1">
              <a:avLst/>
            </a:prstGeom>
            <a:ln>
              <a:solidFill>
                <a:srgbClr val="92D05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p:nvPr/>
          </p:nvCxnSpPr>
          <p:spPr>
            <a:xfrm flipV="1">
              <a:off x="10819314" y="4119988"/>
              <a:ext cx="266276" cy="169609"/>
            </a:xfrm>
            <a:prstGeom prst="straightConnector1">
              <a:avLst/>
            </a:prstGeom>
            <a:ln>
              <a:solidFill>
                <a:srgbClr val="92D05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p:nvPr/>
          </p:nvCxnSpPr>
          <p:spPr>
            <a:xfrm flipH="1" flipV="1">
              <a:off x="9340743" y="4299889"/>
              <a:ext cx="832650" cy="257846"/>
            </a:xfrm>
            <a:prstGeom prst="straightConnector1">
              <a:avLst/>
            </a:prstGeom>
            <a:ln>
              <a:solidFill>
                <a:srgbClr val="92D05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a:stCxn id="69" idx="0"/>
            </p:cNvCxnSpPr>
            <p:nvPr/>
          </p:nvCxnSpPr>
          <p:spPr>
            <a:xfrm flipH="1" flipV="1">
              <a:off x="10425927" y="4006479"/>
              <a:ext cx="102250" cy="289684"/>
            </a:xfrm>
            <a:prstGeom prst="straightConnector1">
              <a:avLst/>
            </a:prstGeom>
            <a:ln>
              <a:solidFill>
                <a:srgbClr val="92D050"/>
              </a:solidFill>
              <a:headEnd type="none"/>
              <a:tailEnd type="triangle"/>
            </a:ln>
          </p:spPr>
          <p:style>
            <a:lnRef idx="2">
              <a:schemeClr val="accent1"/>
            </a:lnRef>
            <a:fillRef idx="0">
              <a:schemeClr val="accent1"/>
            </a:fillRef>
            <a:effectRef idx="1">
              <a:schemeClr val="accent1"/>
            </a:effectRef>
            <a:fontRef idx="minor">
              <a:schemeClr val="tx1"/>
            </a:fontRef>
          </p:style>
        </p:cxnSp>
      </p:grpSp>
      <p:cxnSp>
        <p:nvCxnSpPr>
          <p:cNvPr id="84" name="Straight Arrow Connector 83"/>
          <p:cNvCxnSpPr>
            <a:endCxn id="6" idx="1"/>
          </p:cNvCxnSpPr>
          <p:nvPr/>
        </p:nvCxnSpPr>
        <p:spPr>
          <a:xfrm>
            <a:off x="6579476" y="4151900"/>
            <a:ext cx="998056" cy="1"/>
          </a:xfrm>
          <a:prstGeom prst="straightConnector1">
            <a:avLst/>
          </a:prstGeom>
          <a:ln w="41275">
            <a:headEnd type="triangle"/>
            <a:tailEnd type="triangle"/>
          </a:ln>
        </p:spPr>
        <p:style>
          <a:lnRef idx="2">
            <a:schemeClr val="accent1"/>
          </a:lnRef>
          <a:fillRef idx="0">
            <a:schemeClr val="accent1"/>
          </a:fillRef>
          <a:effectRef idx="1">
            <a:schemeClr val="accent1"/>
          </a:effectRef>
          <a:fontRef idx="minor">
            <a:schemeClr val="tx1"/>
          </a:fontRef>
        </p:style>
      </p:cxnSp>
      <p:grpSp>
        <p:nvGrpSpPr>
          <p:cNvPr id="90" name="Group 89"/>
          <p:cNvGrpSpPr/>
          <p:nvPr/>
        </p:nvGrpSpPr>
        <p:grpSpPr>
          <a:xfrm>
            <a:off x="9525717" y="3934929"/>
            <a:ext cx="1355138" cy="1393986"/>
            <a:chOff x="9898742" y="846139"/>
            <a:chExt cx="1364343" cy="1937657"/>
          </a:xfrm>
        </p:grpSpPr>
        <p:sp>
          <p:nvSpPr>
            <p:cNvPr id="91" name="Rectangle: Rounded Corners 90"/>
            <p:cNvSpPr/>
            <p:nvPr/>
          </p:nvSpPr>
          <p:spPr>
            <a:xfrm>
              <a:off x="9898742" y="846139"/>
              <a:ext cx="1364343" cy="638628"/>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dirty="0" err="1"/>
                <a:t>CoAP</a:t>
              </a:r>
              <a:endParaRPr lang="en-GB" sz="2400" dirty="0"/>
            </a:p>
          </p:txBody>
        </p:sp>
        <p:sp>
          <p:nvSpPr>
            <p:cNvPr id="92" name="Rectangle: Rounded Corners 91"/>
            <p:cNvSpPr/>
            <p:nvPr/>
          </p:nvSpPr>
          <p:spPr>
            <a:xfrm>
              <a:off x="9898742" y="1495652"/>
              <a:ext cx="1364343" cy="638629"/>
            </a:xfrm>
            <a:prstGeom prst="round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i="1" dirty="0">
                  <a:solidFill>
                    <a:schemeClr val="tx1"/>
                  </a:solidFill>
                </a:rPr>
                <a:t>proxy</a:t>
              </a:r>
            </a:p>
          </p:txBody>
        </p:sp>
        <p:sp>
          <p:nvSpPr>
            <p:cNvPr id="93" name="Rectangle: Rounded Corners 92"/>
            <p:cNvSpPr/>
            <p:nvPr/>
          </p:nvSpPr>
          <p:spPr>
            <a:xfrm>
              <a:off x="9898742" y="2145167"/>
              <a:ext cx="1364343" cy="638629"/>
            </a:xfrm>
            <a:prstGeom prst="round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dirty="0"/>
                <a:t>HTTP</a:t>
              </a:r>
            </a:p>
          </p:txBody>
        </p:sp>
      </p:grpSp>
      <p:cxnSp>
        <p:nvCxnSpPr>
          <p:cNvPr id="96" name="Straight Arrow Connector 95"/>
          <p:cNvCxnSpPr/>
          <p:nvPr/>
        </p:nvCxnSpPr>
        <p:spPr>
          <a:xfrm flipV="1">
            <a:off x="10253074" y="3326681"/>
            <a:ext cx="508880" cy="592626"/>
          </a:xfrm>
          <a:prstGeom prst="straightConnector1">
            <a:avLst/>
          </a:prstGeom>
          <a:ln w="41275">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98" name="Straight Arrow Connector 97"/>
          <p:cNvCxnSpPr>
            <a:stCxn id="8" idx="3"/>
            <a:endCxn id="93" idx="1"/>
          </p:cNvCxnSpPr>
          <p:nvPr/>
        </p:nvCxnSpPr>
        <p:spPr>
          <a:xfrm>
            <a:off x="8932673" y="5086446"/>
            <a:ext cx="593044" cy="12749"/>
          </a:xfrm>
          <a:prstGeom prst="straightConnector1">
            <a:avLst/>
          </a:prstGeom>
          <a:ln w="41275">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075813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CoAP</a:t>
            </a:r>
            <a:r>
              <a:rPr lang="en-GB" dirty="0"/>
              <a:t> Other Features</a:t>
            </a:r>
          </a:p>
        </p:txBody>
      </p:sp>
      <p:sp>
        <p:nvSpPr>
          <p:cNvPr id="3" name="Content Placeholder 2"/>
          <p:cNvSpPr>
            <a:spLocks noGrp="1"/>
          </p:cNvSpPr>
          <p:nvPr>
            <p:ph idx="1"/>
          </p:nvPr>
        </p:nvSpPr>
        <p:spPr>
          <a:xfrm>
            <a:off x="609600" y="1600201"/>
            <a:ext cx="4391025" cy="3665482"/>
          </a:xfrm>
        </p:spPr>
        <p:txBody>
          <a:bodyPr>
            <a:normAutofit/>
          </a:bodyPr>
          <a:lstStyle/>
          <a:p>
            <a:pPr marL="0" indent="0">
              <a:buNone/>
            </a:pPr>
            <a:r>
              <a:rPr lang="en-GB" dirty="0"/>
              <a:t>4 Byte fixed header size</a:t>
            </a:r>
          </a:p>
          <a:p>
            <a:pPr marL="0" indent="0">
              <a:buNone/>
            </a:pPr>
            <a:endParaRPr lang="en-GB" dirty="0"/>
          </a:p>
          <a:p>
            <a:pPr marL="0" indent="0">
              <a:buNone/>
            </a:pPr>
            <a:r>
              <a:rPr lang="en-GB" dirty="0"/>
              <a:t>Observer Pattern</a:t>
            </a:r>
          </a:p>
          <a:p>
            <a:pPr marL="0" indent="0">
              <a:buNone/>
            </a:pPr>
            <a:endParaRPr lang="en-GB" dirty="0"/>
          </a:p>
          <a:p>
            <a:pPr marL="0" indent="0">
              <a:buNone/>
            </a:pPr>
            <a:r>
              <a:rPr lang="en-GB" dirty="0"/>
              <a:t>TCP / SMS </a:t>
            </a:r>
          </a:p>
          <a:p>
            <a:pPr marL="0" indent="0">
              <a:buNone/>
            </a:pPr>
            <a:endParaRPr lang="en-GB" dirty="0"/>
          </a:p>
          <a:p>
            <a:pPr marL="0" indent="0">
              <a:buNone/>
            </a:pPr>
            <a:r>
              <a:rPr lang="en-GB" dirty="0"/>
              <a:t>DTLS Security layer</a:t>
            </a:r>
          </a:p>
          <a:p>
            <a:endParaRPr lang="en-GB" dirty="0"/>
          </a:p>
        </p:txBody>
      </p:sp>
      <p:grpSp>
        <p:nvGrpSpPr>
          <p:cNvPr id="4" name="Group 3"/>
          <p:cNvGrpSpPr/>
          <p:nvPr/>
        </p:nvGrpSpPr>
        <p:grpSpPr>
          <a:xfrm>
            <a:off x="10053515" y="4164864"/>
            <a:ext cx="1386010" cy="1431629"/>
            <a:chOff x="10196390" y="3335687"/>
            <a:chExt cx="1386010" cy="1431629"/>
          </a:xfrm>
        </p:grpSpPr>
        <p:sp>
          <p:nvSpPr>
            <p:cNvPr id="5" name="Rectangle: Rounded Corners 4"/>
            <p:cNvSpPr/>
            <p:nvPr/>
          </p:nvSpPr>
          <p:spPr>
            <a:xfrm>
              <a:off x="10196390" y="3335687"/>
              <a:ext cx="1386010" cy="463777"/>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dirty="0" err="1"/>
                <a:t>CoAP</a:t>
              </a:r>
              <a:endParaRPr lang="en-GB" sz="2400" dirty="0"/>
            </a:p>
          </p:txBody>
        </p:sp>
        <p:sp>
          <p:nvSpPr>
            <p:cNvPr id="6" name="Rectangle: Rounded Corners 5"/>
            <p:cNvSpPr/>
            <p:nvPr/>
          </p:nvSpPr>
          <p:spPr>
            <a:xfrm>
              <a:off x="10196390" y="4303538"/>
              <a:ext cx="1386010" cy="463778"/>
            </a:xfrm>
            <a:prstGeom prst="round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dirty="0"/>
                <a:t>UDP</a:t>
              </a:r>
            </a:p>
          </p:txBody>
        </p:sp>
        <p:sp>
          <p:nvSpPr>
            <p:cNvPr id="7" name="Rectangle: Rounded Corners 6"/>
            <p:cNvSpPr/>
            <p:nvPr/>
          </p:nvSpPr>
          <p:spPr>
            <a:xfrm>
              <a:off x="10196390" y="3819612"/>
              <a:ext cx="1386010" cy="463778"/>
            </a:xfrm>
            <a:prstGeom prst="roundRect">
              <a:avLst/>
            </a:prstGeom>
            <a:solidFill>
              <a:srgbClr val="92D05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dirty="0"/>
                <a:t>DTLS</a:t>
              </a:r>
            </a:p>
          </p:txBody>
        </p:sp>
      </p:grpSp>
      <p:grpSp>
        <p:nvGrpSpPr>
          <p:cNvPr id="8" name="Group 7"/>
          <p:cNvGrpSpPr/>
          <p:nvPr/>
        </p:nvGrpSpPr>
        <p:grpSpPr>
          <a:xfrm>
            <a:off x="6014752" y="4173008"/>
            <a:ext cx="1355139" cy="1415339"/>
            <a:chOff x="8455610" y="1425900"/>
            <a:chExt cx="1355139" cy="1415339"/>
          </a:xfrm>
        </p:grpSpPr>
        <p:sp>
          <p:nvSpPr>
            <p:cNvPr id="9" name="Rectangle: Rounded Corners 8"/>
            <p:cNvSpPr/>
            <p:nvPr/>
          </p:nvSpPr>
          <p:spPr>
            <a:xfrm>
              <a:off x="8455611" y="1425900"/>
              <a:ext cx="1355138" cy="466478"/>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dirty="0" err="1"/>
                <a:t>CoAP</a:t>
              </a:r>
              <a:endParaRPr lang="en-GB" sz="2400" dirty="0"/>
            </a:p>
          </p:txBody>
        </p:sp>
        <p:sp>
          <p:nvSpPr>
            <p:cNvPr id="10" name="Rectangle: Rounded Corners 9"/>
            <p:cNvSpPr/>
            <p:nvPr/>
          </p:nvSpPr>
          <p:spPr>
            <a:xfrm>
              <a:off x="8455610" y="1900329"/>
              <a:ext cx="1355138" cy="466479"/>
            </a:xfrm>
            <a:prstGeom prst="roundRect">
              <a:avLst/>
            </a:prstGeom>
            <a:solidFill>
              <a:schemeClr val="bg1">
                <a:lumMod val="6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dirty="0"/>
                <a:t>TCP</a:t>
              </a:r>
            </a:p>
          </p:txBody>
        </p:sp>
        <p:sp>
          <p:nvSpPr>
            <p:cNvPr id="11" name="Rectangle: Rounded Corners 10"/>
            <p:cNvSpPr/>
            <p:nvPr/>
          </p:nvSpPr>
          <p:spPr>
            <a:xfrm>
              <a:off x="8455610" y="2374760"/>
              <a:ext cx="1355138" cy="466479"/>
            </a:xfrm>
            <a:prstGeom prst="roundRect">
              <a:avLst/>
            </a:prstGeom>
            <a:solidFill>
              <a:srgbClr val="FFC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dirty="0"/>
                <a:t>IPv6</a:t>
              </a:r>
            </a:p>
          </p:txBody>
        </p:sp>
      </p:grpSp>
      <p:grpSp>
        <p:nvGrpSpPr>
          <p:cNvPr id="12" name="Group 11"/>
          <p:cNvGrpSpPr/>
          <p:nvPr/>
        </p:nvGrpSpPr>
        <p:grpSpPr>
          <a:xfrm>
            <a:off x="8007941" y="4175594"/>
            <a:ext cx="1407525" cy="957121"/>
            <a:chOff x="9898742" y="846139"/>
            <a:chExt cx="1364344" cy="1288142"/>
          </a:xfrm>
        </p:grpSpPr>
        <p:sp>
          <p:nvSpPr>
            <p:cNvPr id="13" name="Rectangle: Rounded Corners 12"/>
            <p:cNvSpPr/>
            <p:nvPr/>
          </p:nvSpPr>
          <p:spPr>
            <a:xfrm>
              <a:off x="9898743" y="846139"/>
              <a:ext cx="1364343" cy="638628"/>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dirty="0" err="1"/>
                <a:t>CoAP</a:t>
              </a:r>
              <a:endParaRPr lang="en-GB" sz="2400" dirty="0"/>
            </a:p>
          </p:txBody>
        </p:sp>
        <p:sp>
          <p:nvSpPr>
            <p:cNvPr id="14" name="Rectangle: Rounded Corners 13"/>
            <p:cNvSpPr/>
            <p:nvPr/>
          </p:nvSpPr>
          <p:spPr>
            <a:xfrm>
              <a:off x="9898742" y="1495652"/>
              <a:ext cx="1364343" cy="638629"/>
            </a:xfrm>
            <a:prstGeom prst="roundRect">
              <a:avLst/>
            </a:prstGeom>
            <a:solidFill>
              <a:srgbClr val="7030A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dirty="0"/>
                <a:t>SMS</a:t>
              </a:r>
            </a:p>
          </p:txBody>
        </p:sp>
      </p:grpSp>
      <p:sp>
        <p:nvSpPr>
          <p:cNvPr id="16" name="TextBox 15"/>
          <p:cNvSpPr txBox="1"/>
          <p:nvPr/>
        </p:nvSpPr>
        <p:spPr>
          <a:xfrm>
            <a:off x="5032526" y="1518381"/>
            <a:ext cx="1968348" cy="646331"/>
          </a:xfrm>
          <a:prstGeom prst="rect">
            <a:avLst/>
          </a:prstGeom>
          <a:solidFill>
            <a:srgbClr val="C00000"/>
          </a:solidFill>
          <a:ln>
            <a:solidFill>
              <a:srgbClr val="C00000"/>
            </a:solidFill>
          </a:ln>
        </p:spPr>
        <p:txBody>
          <a:bodyPr wrap="square" rtlCol="0">
            <a:spAutoFit/>
          </a:bodyPr>
          <a:lstStyle/>
          <a:p>
            <a:pPr algn="ctr"/>
            <a:r>
              <a:rPr lang="en-GB" dirty="0">
                <a:solidFill>
                  <a:schemeClr val="bg1"/>
                </a:solidFill>
              </a:rPr>
              <a:t>FIXED HEADER</a:t>
            </a:r>
          </a:p>
          <a:p>
            <a:pPr algn="ctr"/>
            <a:r>
              <a:rPr lang="en-GB" dirty="0">
                <a:solidFill>
                  <a:schemeClr val="bg1"/>
                </a:solidFill>
              </a:rPr>
              <a:t>4 Bytes</a:t>
            </a:r>
          </a:p>
        </p:txBody>
      </p:sp>
      <p:sp>
        <p:nvSpPr>
          <p:cNvPr id="17" name="TextBox 16"/>
          <p:cNvSpPr txBox="1"/>
          <p:nvPr/>
        </p:nvSpPr>
        <p:spPr>
          <a:xfrm>
            <a:off x="7000875" y="1515506"/>
            <a:ext cx="1543049" cy="646331"/>
          </a:xfrm>
          <a:prstGeom prst="rect">
            <a:avLst/>
          </a:prstGeom>
          <a:solidFill>
            <a:srgbClr val="FFC000"/>
          </a:solidFill>
          <a:ln>
            <a:solidFill>
              <a:srgbClr val="C00000"/>
            </a:solidFill>
          </a:ln>
        </p:spPr>
        <p:txBody>
          <a:bodyPr wrap="square" rtlCol="0">
            <a:spAutoFit/>
          </a:bodyPr>
          <a:lstStyle/>
          <a:p>
            <a:pPr algn="ctr"/>
            <a:r>
              <a:rPr lang="en-GB" dirty="0">
                <a:solidFill>
                  <a:schemeClr val="bg1"/>
                </a:solidFill>
              </a:rPr>
              <a:t>Token</a:t>
            </a:r>
          </a:p>
          <a:p>
            <a:pPr algn="ctr"/>
            <a:r>
              <a:rPr lang="en-GB" dirty="0">
                <a:solidFill>
                  <a:schemeClr val="bg1"/>
                </a:solidFill>
              </a:rPr>
              <a:t>Optional</a:t>
            </a:r>
          </a:p>
        </p:txBody>
      </p:sp>
      <p:sp>
        <p:nvSpPr>
          <p:cNvPr id="18" name="TextBox 17"/>
          <p:cNvSpPr txBox="1"/>
          <p:nvPr/>
        </p:nvSpPr>
        <p:spPr>
          <a:xfrm>
            <a:off x="10053514" y="1512631"/>
            <a:ext cx="1968349" cy="646331"/>
          </a:xfrm>
          <a:prstGeom prst="rect">
            <a:avLst/>
          </a:prstGeom>
          <a:solidFill>
            <a:srgbClr val="002060"/>
          </a:solidFill>
          <a:ln>
            <a:solidFill>
              <a:srgbClr val="C00000"/>
            </a:solidFill>
          </a:ln>
        </p:spPr>
        <p:txBody>
          <a:bodyPr wrap="square" rtlCol="0">
            <a:spAutoFit/>
          </a:bodyPr>
          <a:lstStyle/>
          <a:p>
            <a:pPr algn="ctr"/>
            <a:r>
              <a:rPr lang="en-GB" dirty="0">
                <a:solidFill>
                  <a:schemeClr val="bg1"/>
                </a:solidFill>
              </a:rPr>
              <a:t>PAYLOAD</a:t>
            </a:r>
          </a:p>
          <a:p>
            <a:pPr algn="ctr"/>
            <a:r>
              <a:rPr lang="en-GB" dirty="0">
                <a:solidFill>
                  <a:schemeClr val="bg1"/>
                </a:solidFill>
              </a:rPr>
              <a:t>Optional</a:t>
            </a:r>
          </a:p>
        </p:txBody>
      </p:sp>
      <p:sp>
        <p:nvSpPr>
          <p:cNvPr id="19" name="TextBox 18"/>
          <p:cNvSpPr txBox="1"/>
          <p:nvPr/>
        </p:nvSpPr>
        <p:spPr>
          <a:xfrm>
            <a:off x="8543925" y="1512631"/>
            <a:ext cx="1509589" cy="646331"/>
          </a:xfrm>
          <a:prstGeom prst="rect">
            <a:avLst/>
          </a:prstGeom>
          <a:solidFill>
            <a:srgbClr val="00B050"/>
          </a:solidFill>
          <a:ln>
            <a:solidFill>
              <a:srgbClr val="C00000"/>
            </a:solidFill>
          </a:ln>
        </p:spPr>
        <p:txBody>
          <a:bodyPr wrap="square" rtlCol="0">
            <a:spAutoFit/>
          </a:bodyPr>
          <a:lstStyle/>
          <a:p>
            <a:pPr algn="ctr"/>
            <a:r>
              <a:rPr lang="en-GB" dirty="0">
                <a:solidFill>
                  <a:schemeClr val="bg1"/>
                </a:solidFill>
              </a:rPr>
              <a:t>Options</a:t>
            </a:r>
          </a:p>
          <a:p>
            <a:pPr algn="ctr"/>
            <a:r>
              <a:rPr lang="en-GB" dirty="0">
                <a:solidFill>
                  <a:schemeClr val="bg1"/>
                </a:solidFill>
              </a:rPr>
              <a:t>0 - Many</a:t>
            </a:r>
          </a:p>
        </p:txBody>
      </p:sp>
      <p:grpSp>
        <p:nvGrpSpPr>
          <p:cNvPr id="15" name="Group 14"/>
          <p:cNvGrpSpPr/>
          <p:nvPr/>
        </p:nvGrpSpPr>
        <p:grpSpPr>
          <a:xfrm>
            <a:off x="6125741" y="2531072"/>
            <a:ext cx="5132809" cy="1105054"/>
            <a:chOff x="6125741" y="2531072"/>
            <a:chExt cx="5132809" cy="1105054"/>
          </a:xfrm>
        </p:grpSpPr>
        <p:grpSp>
          <p:nvGrpSpPr>
            <p:cNvPr id="21" name="Group 20"/>
            <p:cNvGrpSpPr/>
            <p:nvPr/>
          </p:nvGrpSpPr>
          <p:grpSpPr>
            <a:xfrm>
              <a:off x="6125741" y="2642467"/>
              <a:ext cx="1132307" cy="993659"/>
              <a:chOff x="8778201" y="3689323"/>
              <a:chExt cx="635716" cy="626705"/>
            </a:xfrm>
          </p:grpSpPr>
          <p:sp>
            <p:nvSpPr>
              <p:cNvPr id="22" name="Oval 21"/>
              <p:cNvSpPr/>
              <p:nvPr/>
            </p:nvSpPr>
            <p:spPr>
              <a:xfrm>
                <a:off x="8778201" y="3689323"/>
                <a:ext cx="635716" cy="62670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23" name="Picture 22"/>
              <p:cNvPicPr>
                <a:picLocks noChangeAspect="1"/>
              </p:cNvPicPr>
              <p:nvPr/>
            </p:nvPicPr>
            <p:blipFill>
              <a:blip r:embed="rId3"/>
              <a:stretch>
                <a:fillRect/>
              </a:stretch>
            </p:blipFill>
            <p:spPr>
              <a:xfrm>
                <a:off x="8848836" y="3852005"/>
                <a:ext cx="479699" cy="323262"/>
              </a:xfrm>
              <a:prstGeom prst="rect">
                <a:avLst/>
              </a:prstGeom>
            </p:spPr>
          </p:pic>
        </p:grpSp>
        <p:grpSp>
          <p:nvGrpSpPr>
            <p:cNvPr id="24" name="Group 23"/>
            <p:cNvGrpSpPr/>
            <p:nvPr/>
          </p:nvGrpSpPr>
          <p:grpSpPr>
            <a:xfrm>
              <a:off x="10261460" y="2676720"/>
              <a:ext cx="997090" cy="959405"/>
              <a:chOff x="10044990" y="3507248"/>
              <a:chExt cx="625567" cy="612740"/>
            </a:xfrm>
          </p:grpSpPr>
          <p:sp>
            <p:nvSpPr>
              <p:cNvPr id="25" name="Oval 24"/>
              <p:cNvSpPr/>
              <p:nvPr/>
            </p:nvSpPr>
            <p:spPr>
              <a:xfrm>
                <a:off x="10044990" y="3507248"/>
                <a:ext cx="625567" cy="61274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9619" y="3583342"/>
                <a:ext cx="136308" cy="436179"/>
              </a:xfrm>
              <a:prstGeom prst="rect">
                <a:avLst/>
              </a:prstGeom>
            </p:spPr>
          </p:pic>
        </p:grpSp>
        <p:cxnSp>
          <p:nvCxnSpPr>
            <p:cNvPr id="27" name="Straight Arrow Connector 26"/>
            <p:cNvCxnSpPr/>
            <p:nvPr/>
          </p:nvCxnSpPr>
          <p:spPr>
            <a:xfrm flipV="1">
              <a:off x="7383860" y="2900404"/>
              <a:ext cx="2725522" cy="1"/>
            </a:xfrm>
            <a:prstGeom prst="straightConnector1">
              <a:avLst/>
            </a:prstGeom>
            <a:ln>
              <a:solidFill>
                <a:srgbClr val="92D05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7495885" y="2531072"/>
              <a:ext cx="2302706" cy="369332"/>
            </a:xfrm>
            <a:prstGeom prst="rect">
              <a:avLst/>
            </a:prstGeom>
            <a:noFill/>
          </p:spPr>
          <p:txBody>
            <a:bodyPr wrap="square" rtlCol="0">
              <a:spAutoFit/>
            </a:bodyPr>
            <a:lstStyle/>
            <a:p>
              <a:r>
                <a:rPr lang="en-GB" dirty="0"/>
                <a:t>OBSERVE=0  /temp</a:t>
              </a:r>
            </a:p>
          </p:txBody>
        </p:sp>
        <p:cxnSp>
          <p:nvCxnSpPr>
            <p:cNvPr id="31" name="Straight Arrow Connector 30"/>
            <p:cNvCxnSpPr/>
            <p:nvPr/>
          </p:nvCxnSpPr>
          <p:spPr>
            <a:xfrm flipH="1" flipV="1">
              <a:off x="7398148" y="3257553"/>
              <a:ext cx="2669656" cy="6959"/>
            </a:xfrm>
            <a:prstGeom prst="straightConnector1">
              <a:avLst/>
            </a:prstGeom>
            <a:ln>
              <a:solidFill>
                <a:srgbClr val="92D05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7495885" y="2927370"/>
              <a:ext cx="2302706" cy="369332"/>
            </a:xfrm>
            <a:prstGeom prst="rect">
              <a:avLst/>
            </a:prstGeom>
            <a:noFill/>
          </p:spPr>
          <p:txBody>
            <a:bodyPr wrap="square" rtlCol="0">
              <a:spAutoFit/>
            </a:bodyPr>
            <a:lstStyle/>
            <a:p>
              <a:r>
                <a:rPr lang="en-GB" dirty="0"/>
                <a:t>OBSERVE=1  25 C</a:t>
              </a:r>
            </a:p>
          </p:txBody>
        </p:sp>
        <p:cxnSp>
          <p:nvCxnSpPr>
            <p:cNvPr id="37" name="Straight Arrow Connector 36"/>
            <p:cNvCxnSpPr/>
            <p:nvPr/>
          </p:nvCxnSpPr>
          <p:spPr>
            <a:xfrm flipH="1" flipV="1">
              <a:off x="7409989" y="3583792"/>
              <a:ext cx="2669656" cy="6959"/>
            </a:xfrm>
            <a:prstGeom prst="straightConnector1">
              <a:avLst/>
            </a:prstGeom>
            <a:ln>
              <a:solidFill>
                <a:srgbClr val="92D05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7522014" y="3253609"/>
              <a:ext cx="2458392" cy="369332"/>
            </a:xfrm>
            <a:prstGeom prst="rect">
              <a:avLst/>
            </a:prstGeom>
            <a:noFill/>
          </p:spPr>
          <p:txBody>
            <a:bodyPr wrap="square" rtlCol="0">
              <a:spAutoFit/>
            </a:bodyPr>
            <a:lstStyle/>
            <a:p>
              <a:r>
                <a:rPr lang="en-GB" dirty="0"/>
                <a:t>OBSERVE=2  23.4 C</a:t>
              </a:r>
            </a:p>
          </p:txBody>
        </p:sp>
      </p:grpSp>
    </p:spTree>
    <p:extLst>
      <p:ext uri="{BB962C8B-B14F-4D97-AF65-F5344CB8AC3E}">
        <p14:creationId xmlns:p14="http://schemas.microsoft.com/office/powerpoint/2010/main" val="1079670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CoAP</a:t>
            </a:r>
            <a:r>
              <a:rPr lang="en-GB" dirty="0"/>
              <a:t> Use Case</a:t>
            </a:r>
          </a:p>
        </p:txBody>
      </p:sp>
      <p:grpSp>
        <p:nvGrpSpPr>
          <p:cNvPr id="4" name="Group 3"/>
          <p:cNvGrpSpPr/>
          <p:nvPr/>
        </p:nvGrpSpPr>
        <p:grpSpPr>
          <a:xfrm>
            <a:off x="5549036" y="2011343"/>
            <a:ext cx="1355141" cy="1393986"/>
            <a:chOff x="9898739" y="846139"/>
            <a:chExt cx="1364346" cy="1937657"/>
          </a:xfrm>
        </p:grpSpPr>
        <p:sp>
          <p:nvSpPr>
            <p:cNvPr id="5" name="Rectangle: Rounded Corners 4"/>
            <p:cNvSpPr/>
            <p:nvPr/>
          </p:nvSpPr>
          <p:spPr>
            <a:xfrm>
              <a:off x="9898739" y="846139"/>
              <a:ext cx="1364343" cy="638629"/>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dirty="0" err="1"/>
                <a:t>CoAP</a:t>
              </a:r>
              <a:endParaRPr lang="en-GB" sz="2400" dirty="0"/>
            </a:p>
          </p:txBody>
        </p:sp>
        <p:sp>
          <p:nvSpPr>
            <p:cNvPr id="6" name="Rectangle: Rounded Corners 5"/>
            <p:cNvSpPr/>
            <p:nvPr/>
          </p:nvSpPr>
          <p:spPr>
            <a:xfrm>
              <a:off x="9898742" y="1495652"/>
              <a:ext cx="1364343" cy="638629"/>
            </a:xfrm>
            <a:prstGeom prst="round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i="1" dirty="0">
                  <a:solidFill>
                    <a:schemeClr val="tx1"/>
                  </a:solidFill>
                </a:rPr>
                <a:t>proxy</a:t>
              </a:r>
            </a:p>
          </p:txBody>
        </p:sp>
        <p:sp>
          <p:nvSpPr>
            <p:cNvPr id="7" name="Rectangle: Rounded Corners 6"/>
            <p:cNvSpPr/>
            <p:nvPr/>
          </p:nvSpPr>
          <p:spPr>
            <a:xfrm>
              <a:off x="9898742" y="2145167"/>
              <a:ext cx="1364343" cy="638629"/>
            </a:xfrm>
            <a:prstGeom prst="round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dirty="0"/>
                <a:t>HTTP</a:t>
              </a:r>
            </a:p>
          </p:txBody>
        </p:sp>
      </p:grpSp>
      <p:grpSp>
        <p:nvGrpSpPr>
          <p:cNvPr id="8" name="Group 7"/>
          <p:cNvGrpSpPr/>
          <p:nvPr/>
        </p:nvGrpSpPr>
        <p:grpSpPr>
          <a:xfrm>
            <a:off x="10281725" y="4275981"/>
            <a:ext cx="1484586" cy="1433530"/>
            <a:chOff x="10042069" y="1128493"/>
            <a:chExt cx="1709059" cy="1607461"/>
          </a:xfrm>
        </p:grpSpPr>
        <p:sp>
          <p:nvSpPr>
            <p:cNvPr id="9" name="Oval 8"/>
            <p:cNvSpPr/>
            <p:nvPr/>
          </p:nvSpPr>
          <p:spPr>
            <a:xfrm>
              <a:off x="10042069" y="1128493"/>
              <a:ext cx="1709059" cy="1607461"/>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10" name="Picture 9"/>
            <p:cNvPicPr>
              <a:picLocks noChangeAspect="1"/>
            </p:cNvPicPr>
            <p:nvPr/>
          </p:nvPicPr>
          <p:blipFill>
            <a:blip r:embed="rId3"/>
            <a:stretch>
              <a:fillRect/>
            </a:stretch>
          </p:blipFill>
          <p:spPr>
            <a:xfrm>
              <a:off x="10350044" y="1385669"/>
              <a:ext cx="1093107" cy="1093107"/>
            </a:xfrm>
            <a:prstGeom prst="rect">
              <a:avLst/>
            </a:prstGeom>
          </p:spPr>
        </p:pic>
      </p:grpSp>
      <p:grpSp>
        <p:nvGrpSpPr>
          <p:cNvPr id="12" name="Group 11"/>
          <p:cNvGrpSpPr/>
          <p:nvPr/>
        </p:nvGrpSpPr>
        <p:grpSpPr>
          <a:xfrm>
            <a:off x="8412143" y="4300220"/>
            <a:ext cx="1383907" cy="1417220"/>
            <a:chOff x="10042067" y="3947500"/>
            <a:chExt cx="1709059" cy="1607461"/>
          </a:xfrm>
        </p:grpSpPr>
        <p:sp>
          <p:nvSpPr>
            <p:cNvPr id="13" name="Oval 12"/>
            <p:cNvSpPr/>
            <p:nvPr/>
          </p:nvSpPr>
          <p:spPr>
            <a:xfrm>
              <a:off x="10042067" y="3947500"/>
              <a:ext cx="1709059" cy="1607461"/>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14" name="Picture 13"/>
            <p:cNvPicPr>
              <a:picLocks noChangeAspect="1"/>
            </p:cNvPicPr>
            <p:nvPr/>
          </p:nvPicPr>
          <p:blipFill>
            <a:blip r:embed="rId4"/>
            <a:stretch>
              <a:fillRect/>
            </a:stretch>
          </p:blipFill>
          <p:spPr>
            <a:xfrm>
              <a:off x="10437469" y="4297198"/>
              <a:ext cx="945611" cy="945611"/>
            </a:xfrm>
            <a:prstGeom prst="rect">
              <a:avLst/>
            </a:prstGeom>
          </p:spPr>
        </p:pic>
      </p:grpSp>
      <p:cxnSp>
        <p:nvCxnSpPr>
          <p:cNvPr id="15" name="Straight Arrow Connector 14"/>
          <p:cNvCxnSpPr>
            <a:stCxn id="47" idx="4"/>
            <a:endCxn id="10" idx="0"/>
          </p:cNvCxnSpPr>
          <p:nvPr/>
        </p:nvCxnSpPr>
        <p:spPr>
          <a:xfrm>
            <a:off x="10044378" y="3574819"/>
            <a:ext cx="979640" cy="930511"/>
          </a:xfrm>
          <a:prstGeom prst="straightConnector1">
            <a:avLst/>
          </a:prstGeom>
          <a:ln w="41275">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grpSp>
        <p:nvGrpSpPr>
          <p:cNvPr id="17" name="Group 16"/>
          <p:cNvGrpSpPr/>
          <p:nvPr/>
        </p:nvGrpSpPr>
        <p:grpSpPr>
          <a:xfrm>
            <a:off x="2277610" y="2330194"/>
            <a:ext cx="686512" cy="608512"/>
            <a:chOff x="10044990" y="3507248"/>
            <a:chExt cx="625567" cy="612740"/>
          </a:xfrm>
        </p:grpSpPr>
        <p:sp>
          <p:nvSpPr>
            <p:cNvPr id="41" name="Oval 40"/>
            <p:cNvSpPr/>
            <p:nvPr/>
          </p:nvSpPr>
          <p:spPr>
            <a:xfrm>
              <a:off x="10044990" y="3507248"/>
              <a:ext cx="625567" cy="61274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42" name="Picture 4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89619" y="3583342"/>
              <a:ext cx="136308" cy="436179"/>
            </a:xfrm>
            <a:prstGeom prst="rect">
              <a:avLst/>
            </a:prstGeom>
          </p:spPr>
        </p:pic>
      </p:grpSp>
      <p:grpSp>
        <p:nvGrpSpPr>
          <p:cNvPr id="18" name="Group 17"/>
          <p:cNvGrpSpPr/>
          <p:nvPr/>
        </p:nvGrpSpPr>
        <p:grpSpPr>
          <a:xfrm>
            <a:off x="3487295" y="2778231"/>
            <a:ext cx="686512" cy="608512"/>
            <a:chOff x="10044990" y="3507248"/>
            <a:chExt cx="625567" cy="612740"/>
          </a:xfrm>
        </p:grpSpPr>
        <p:sp>
          <p:nvSpPr>
            <p:cNvPr id="39" name="Oval 38"/>
            <p:cNvSpPr/>
            <p:nvPr/>
          </p:nvSpPr>
          <p:spPr>
            <a:xfrm>
              <a:off x="10044990" y="3507248"/>
              <a:ext cx="625567" cy="61274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40" name="Picture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89619" y="3583342"/>
              <a:ext cx="136308" cy="436179"/>
            </a:xfrm>
            <a:prstGeom prst="rect">
              <a:avLst/>
            </a:prstGeom>
          </p:spPr>
        </p:pic>
      </p:grpSp>
      <p:grpSp>
        <p:nvGrpSpPr>
          <p:cNvPr id="19" name="Group 18"/>
          <p:cNvGrpSpPr/>
          <p:nvPr/>
        </p:nvGrpSpPr>
        <p:grpSpPr>
          <a:xfrm>
            <a:off x="3161265" y="3783553"/>
            <a:ext cx="686512" cy="608512"/>
            <a:chOff x="10044990" y="3507248"/>
            <a:chExt cx="625567" cy="612740"/>
          </a:xfrm>
        </p:grpSpPr>
        <p:sp>
          <p:nvSpPr>
            <p:cNvPr id="37" name="Oval 36"/>
            <p:cNvSpPr/>
            <p:nvPr/>
          </p:nvSpPr>
          <p:spPr>
            <a:xfrm>
              <a:off x="10044990" y="3507248"/>
              <a:ext cx="625567" cy="61274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38" name="Picture 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89619" y="3583342"/>
              <a:ext cx="136308" cy="436179"/>
            </a:xfrm>
            <a:prstGeom prst="rect">
              <a:avLst/>
            </a:prstGeom>
          </p:spPr>
        </p:pic>
      </p:grpSp>
      <p:grpSp>
        <p:nvGrpSpPr>
          <p:cNvPr id="20" name="Group 19"/>
          <p:cNvGrpSpPr/>
          <p:nvPr/>
        </p:nvGrpSpPr>
        <p:grpSpPr>
          <a:xfrm>
            <a:off x="1491356" y="3787648"/>
            <a:ext cx="686512" cy="608512"/>
            <a:chOff x="10044990" y="3507248"/>
            <a:chExt cx="625567" cy="612740"/>
          </a:xfrm>
        </p:grpSpPr>
        <p:sp>
          <p:nvSpPr>
            <p:cNvPr id="35" name="Oval 34"/>
            <p:cNvSpPr/>
            <p:nvPr/>
          </p:nvSpPr>
          <p:spPr>
            <a:xfrm>
              <a:off x="10044990" y="3507248"/>
              <a:ext cx="625567" cy="61274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36" name="Picture 3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89619" y="3583342"/>
              <a:ext cx="136308" cy="436179"/>
            </a:xfrm>
            <a:prstGeom prst="rect">
              <a:avLst/>
            </a:prstGeom>
          </p:spPr>
        </p:pic>
      </p:grpSp>
      <p:sp>
        <p:nvSpPr>
          <p:cNvPr id="21" name="Oval 20"/>
          <p:cNvSpPr/>
          <p:nvPr/>
        </p:nvSpPr>
        <p:spPr>
          <a:xfrm>
            <a:off x="887406" y="2511013"/>
            <a:ext cx="697650" cy="62238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22" name="Picture 21"/>
          <p:cNvPicPr>
            <a:picLocks noChangeAspect="1"/>
          </p:cNvPicPr>
          <p:nvPr/>
        </p:nvPicPr>
        <p:blipFill>
          <a:blip r:embed="rId6"/>
          <a:stretch>
            <a:fillRect/>
          </a:stretch>
        </p:blipFill>
        <p:spPr>
          <a:xfrm>
            <a:off x="964923" y="2672572"/>
            <a:ext cx="526433" cy="321031"/>
          </a:xfrm>
          <a:prstGeom prst="rect">
            <a:avLst/>
          </a:prstGeom>
        </p:spPr>
      </p:pic>
      <p:cxnSp>
        <p:nvCxnSpPr>
          <p:cNvPr id="23" name="Straight Arrow Connector 22"/>
          <p:cNvCxnSpPr>
            <a:stCxn id="41" idx="2"/>
            <a:endCxn id="21" idx="6"/>
          </p:cNvCxnSpPr>
          <p:nvPr/>
        </p:nvCxnSpPr>
        <p:spPr>
          <a:xfrm flipH="1">
            <a:off x="1585056" y="2634450"/>
            <a:ext cx="692554" cy="187753"/>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35" idx="1"/>
            <a:endCxn id="21" idx="4"/>
          </p:cNvCxnSpPr>
          <p:nvPr/>
        </p:nvCxnSpPr>
        <p:spPr>
          <a:xfrm flipH="1" flipV="1">
            <a:off x="1236231" y="3133393"/>
            <a:ext cx="355662" cy="74337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26" idx="5"/>
            <a:endCxn id="37" idx="1"/>
          </p:cNvCxnSpPr>
          <p:nvPr/>
        </p:nvCxnSpPr>
        <p:spPr>
          <a:xfrm>
            <a:off x="3050591" y="3517258"/>
            <a:ext cx="211211" cy="35540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26" name="Oval 25"/>
          <p:cNvSpPr/>
          <p:nvPr/>
        </p:nvSpPr>
        <p:spPr>
          <a:xfrm>
            <a:off x="2464616" y="2997861"/>
            <a:ext cx="686512" cy="608512"/>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cxnSp>
        <p:nvCxnSpPr>
          <p:cNvPr id="27" name="Straight Arrow Connector 26"/>
          <p:cNvCxnSpPr>
            <a:stCxn id="39" idx="2"/>
            <a:endCxn id="26" idx="6"/>
          </p:cNvCxnSpPr>
          <p:nvPr/>
        </p:nvCxnSpPr>
        <p:spPr>
          <a:xfrm flipH="1">
            <a:off x="3151128" y="3082487"/>
            <a:ext cx="336167" cy="21963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26" idx="2"/>
            <a:endCxn id="21" idx="5"/>
          </p:cNvCxnSpPr>
          <p:nvPr/>
        </p:nvCxnSpPr>
        <p:spPr>
          <a:xfrm flipH="1" flipV="1">
            <a:off x="1482888" y="3042247"/>
            <a:ext cx="981728" cy="25986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H="1" flipV="1">
            <a:off x="1504753" y="3117365"/>
            <a:ext cx="913770" cy="256067"/>
          </a:xfrm>
          <a:prstGeom prst="straightConnector1">
            <a:avLst/>
          </a:prstGeom>
          <a:ln>
            <a:solidFill>
              <a:srgbClr val="92D05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H="1" flipV="1">
            <a:off x="2695660" y="2825980"/>
            <a:ext cx="112212" cy="287685"/>
          </a:xfrm>
          <a:prstGeom prst="straightConnector1">
            <a:avLst/>
          </a:prstGeom>
          <a:ln>
            <a:solidFill>
              <a:srgbClr val="92D050"/>
            </a:solidFill>
            <a:headEnd type="none"/>
            <a:tailEnd type="triangle"/>
          </a:ln>
        </p:spPr>
        <p:style>
          <a:lnRef idx="2">
            <a:schemeClr val="accent1"/>
          </a:lnRef>
          <a:fillRef idx="0">
            <a:schemeClr val="accent1"/>
          </a:fillRef>
          <a:effectRef idx="1">
            <a:schemeClr val="accent1"/>
          </a:effectRef>
          <a:fontRef idx="minor">
            <a:schemeClr val="tx1"/>
          </a:fontRef>
        </p:style>
      </p:cxnSp>
      <p:pic>
        <p:nvPicPr>
          <p:cNvPr id="43" name="Picture 2" descr="Image result for cctv ic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77552" y="3070384"/>
            <a:ext cx="464139" cy="464139"/>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p:cNvSpPr txBox="1"/>
          <p:nvPr/>
        </p:nvSpPr>
        <p:spPr>
          <a:xfrm>
            <a:off x="733778" y="1293882"/>
            <a:ext cx="4815257" cy="923330"/>
          </a:xfrm>
          <a:prstGeom prst="rect">
            <a:avLst/>
          </a:prstGeom>
          <a:noFill/>
        </p:spPr>
        <p:txBody>
          <a:bodyPr wrap="square" rtlCol="0">
            <a:spAutoFit/>
          </a:bodyPr>
          <a:lstStyle/>
          <a:p>
            <a:r>
              <a:rPr lang="en-GB" dirty="0"/>
              <a:t>CON POST coap://myproxy:5683/events/motionDetected</a:t>
            </a:r>
          </a:p>
          <a:p>
            <a:r>
              <a:rPr lang="en-GB" dirty="0"/>
              <a:t>&lt;location&gt;</a:t>
            </a:r>
            <a:r>
              <a:rPr lang="en-GB" dirty="0" err="1"/>
              <a:t>behindHotelBar</a:t>
            </a:r>
            <a:r>
              <a:rPr lang="en-GB" dirty="0"/>
              <a:t>&lt;/location&gt;</a:t>
            </a:r>
          </a:p>
        </p:txBody>
      </p:sp>
      <p:grpSp>
        <p:nvGrpSpPr>
          <p:cNvPr id="49" name="Group 48"/>
          <p:cNvGrpSpPr/>
          <p:nvPr/>
        </p:nvGrpSpPr>
        <p:grpSpPr>
          <a:xfrm>
            <a:off x="9302085" y="2141289"/>
            <a:ext cx="1484586" cy="1433530"/>
            <a:chOff x="9572289" y="2644833"/>
            <a:chExt cx="1484586" cy="1433530"/>
          </a:xfrm>
        </p:grpSpPr>
        <p:sp>
          <p:nvSpPr>
            <p:cNvPr id="47" name="Oval 46"/>
            <p:cNvSpPr/>
            <p:nvPr/>
          </p:nvSpPr>
          <p:spPr>
            <a:xfrm>
              <a:off x="9572289" y="2644833"/>
              <a:ext cx="1484586" cy="1433530"/>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45" name="Picture 44"/>
            <p:cNvPicPr>
              <a:picLocks noChangeAspect="1"/>
            </p:cNvPicPr>
            <p:nvPr/>
          </p:nvPicPr>
          <p:blipFill>
            <a:blip r:embed="rId8"/>
            <a:stretch>
              <a:fillRect/>
            </a:stretch>
          </p:blipFill>
          <p:spPr>
            <a:xfrm>
              <a:off x="9682963" y="2741113"/>
              <a:ext cx="1264638" cy="1264638"/>
            </a:xfrm>
            <a:prstGeom prst="rect">
              <a:avLst/>
            </a:prstGeom>
          </p:spPr>
        </p:pic>
      </p:grpSp>
      <p:cxnSp>
        <p:nvCxnSpPr>
          <p:cNvPr id="51" name="Straight Arrow Connector 50"/>
          <p:cNvCxnSpPr>
            <a:endCxn id="5" idx="1"/>
          </p:cNvCxnSpPr>
          <p:nvPr/>
        </p:nvCxnSpPr>
        <p:spPr>
          <a:xfrm>
            <a:off x="4814512" y="2011343"/>
            <a:ext cx="734524" cy="22972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a:endCxn id="47" idx="2"/>
          </p:cNvCxnSpPr>
          <p:nvPr/>
        </p:nvCxnSpPr>
        <p:spPr>
          <a:xfrm flipV="1">
            <a:off x="6889795" y="2858054"/>
            <a:ext cx="2412290" cy="328382"/>
          </a:xfrm>
          <a:prstGeom prst="straightConnector1">
            <a:avLst/>
          </a:prstGeom>
          <a:ln w="41275">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54" name="TextBox 53"/>
          <p:cNvSpPr txBox="1"/>
          <p:nvPr/>
        </p:nvSpPr>
        <p:spPr>
          <a:xfrm>
            <a:off x="7214809" y="888007"/>
            <a:ext cx="4174552" cy="1200329"/>
          </a:xfrm>
          <a:prstGeom prst="rect">
            <a:avLst/>
          </a:prstGeom>
          <a:noFill/>
        </p:spPr>
        <p:txBody>
          <a:bodyPr wrap="square" rtlCol="0">
            <a:spAutoFit/>
          </a:bodyPr>
          <a:lstStyle/>
          <a:p>
            <a:r>
              <a:rPr lang="en-GB" dirty="0"/>
              <a:t>HTTP/1.1</a:t>
            </a:r>
          </a:p>
          <a:p>
            <a:r>
              <a:rPr lang="en-GB" dirty="0"/>
              <a:t>POST https://mysite/events/motionDetected</a:t>
            </a:r>
          </a:p>
          <a:p>
            <a:r>
              <a:rPr lang="en-GB" dirty="0"/>
              <a:t>&lt;location&gt;</a:t>
            </a:r>
            <a:r>
              <a:rPr lang="en-GB" dirty="0" err="1"/>
              <a:t>behindHotelBar</a:t>
            </a:r>
            <a:r>
              <a:rPr lang="en-GB" dirty="0"/>
              <a:t>&lt;/location&gt;</a:t>
            </a:r>
          </a:p>
        </p:txBody>
      </p:sp>
      <p:cxnSp>
        <p:nvCxnSpPr>
          <p:cNvPr id="11" name="Straight Arrow Connector 10"/>
          <p:cNvCxnSpPr>
            <a:stCxn id="47" idx="4"/>
            <a:endCxn id="14" idx="0"/>
          </p:cNvCxnSpPr>
          <p:nvPr/>
        </p:nvCxnSpPr>
        <p:spPr>
          <a:xfrm flipH="1">
            <a:off x="9115173" y="3574819"/>
            <a:ext cx="929205" cy="1033713"/>
          </a:xfrm>
          <a:prstGeom prst="straightConnector1">
            <a:avLst/>
          </a:prstGeom>
          <a:ln w="41275">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65" name="TextBox 64"/>
          <p:cNvSpPr txBox="1"/>
          <p:nvPr/>
        </p:nvSpPr>
        <p:spPr>
          <a:xfrm>
            <a:off x="4505950" y="4349993"/>
            <a:ext cx="4174552" cy="923330"/>
          </a:xfrm>
          <a:prstGeom prst="rect">
            <a:avLst/>
          </a:prstGeom>
          <a:noFill/>
        </p:spPr>
        <p:txBody>
          <a:bodyPr wrap="square" rtlCol="0">
            <a:spAutoFit/>
          </a:bodyPr>
          <a:lstStyle/>
          <a:p>
            <a:r>
              <a:rPr lang="en-GB" dirty="0"/>
              <a:t>HTTP/1.1</a:t>
            </a:r>
          </a:p>
          <a:p>
            <a:r>
              <a:rPr lang="en-GB" dirty="0"/>
              <a:t>GET https://mysite/barcamera/lastMotion</a:t>
            </a:r>
          </a:p>
        </p:txBody>
      </p:sp>
      <p:cxnSp>
        <p:nvCxnSpPr>
          <p:cNvPr id="70" name="Straight Arrow Connector 69"/>
          <p:cNvCxnSpPr/>
          <p:nvPr/>
        </p:nvCxnSpPr>
        <p:spPr>
          <a:xfrm flipH="1">
            <a:off x="6925397" y="3064488"/>
            <a:ext cx="2376688" cy="316276"/>
          </a:xfrm>
          <a:prstGeom prst="straightConnector1">
            <a:avLst/>
          </a:prstGeom>
          <a:ln w="41275">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73" name="TextBox 72"/>
          <p:cNvSpPr txBox="1"/>
          <p:nvPr/>
        </p:nvSpPr>
        <p:spPr>
          <a:xfrm>
            <a:off x="7167518" y="864992"/>
            <a:ext cx="4661016" cy="646331"/>
          </a:xfrm>
          <a:prstGeom prst="rect">
            <a:avLst/>
          </a:prstGeom>
          <a:noFill/>
        </p:spPr>
        <p:txBody>
          <a:bodyPr wrap="square" rtlCol="0">
            <a:spAutoFit/>
          </a:bodyPr>
          <a:lstStyle/>
          <a:p>
            <a:r>
              <a:rPr lang="en-GB" dirty="0"/>
              <a:t>HTTP/1.1</a:t>
            </a:r>
          </a:p>
          <a:p>
            <a:r>
              <a:rPr lang="en-GB" dirty="0"/>
              <a:t>GET https://myproxy/barcamera/lastMotion</a:t>
            </a:r>
          </a:p>
        </p:txBody>
      </p:sp>
      <p:sp>
        <p:nvSpPr>
          <p:cNvPr id="74" name="TextBox 73"/>
          <p:cNvSpPr txBox="1"/>
          <p:nvPr/>
        </p:nvSpPr>
        <p:spPr>
          <a:xfrm>
            <a:off x="733778" y="1264732"/>
            <a:ext cx="4815257" cy="646331"/>
          </a:xfrm>
          <a:prstGeom prst="rect">
            <a:avLst/>
          </a:prstGeom>
          <a:noFill/>
        </p:spPr>
        <p:txBody>
          <a:bodyPr wrap="square" rtlCol="0">
            <a:spAutoFit/>
          </a:bodyPr>
          <a:lstStyle/>
          <a:p>
            <a:r>
              <a:rPr lang="en-GB" dirty="0"/>
              <a:t>NON GET</a:t>
            </a:r>
          </a:p>
          <a:p>
            <a:r>
              <a:rPr lang="en-GB" dirty="0"/>
              <a:t>coap://jace:5683/barcamera/lastMotion</a:t>
            </a:r>
          </a:p>
        </p:txBody>
      </p:sp>
      <p:cxnSp>
        <p:nvCxnSpPr>
          <p:cNvPr id="76" name="Straight Arrow Connector 75"/>
          <p:cNvCxnSpPr/>
          <p:nvPr/>
        </p:nvCxnSpPr>
        <p:spPr>
          <a:xfrm flipH="1" flipV="1">
            <a:off x="4762785" y="2126204"/>
            <a:ext cx="732008" cy="26066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80" name="TextBox 79"/>
          <p:cNvSpPr txBox="1"/>
          <p:nvPr/>
        </p:nvSpPr>
        <p:spPr>
          <a:xfrm>
            <a:off x="783751" y="1289464"/>
            <a:ext cx="1493859" cy="369332"/>
          </a:xfrm>
          <a:prstGeom prst="rect">
            <a:avLst/>
          </a:prstGeom>
          <a:noFill/>
        </p:spPr>
        <p:txBody>
          <a:bodyPr wrap="square" rtlCol="0">
            <a:spAutoFit/>
          </a:bodyPr>
          <a:lstStyle/>
          <a:p>
            <a:r>
              <a:rPr lang="en-GB" dirty="0"/>
              <a:t>2.05 Content</a:t>
            </a:r>
          </a:p>
        </p:txBody>
      </p:sp>
      <p:pic>
        <p:nvPicPr>
          <p:cNvPr id="1026" name="Picture 2" descr="Image result for homer drunk"/>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33369" y="846139"/>
            <a:ext cx="4233048" cy="4233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4129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indefinite" fill="hold" nodeType="clickEffect">
                                  <p:stCondLst>
                                    <p:cond delay="0"/>
                                  </p:stCondLst>
                                  <p:childTnLst>
                                    <p:animEffect transition="out" filter="fade">
                                      <p:cBhvr>
                                        <p:cTn id="6" dur="500" tmFilter="0, 0; .2, .5; .8, .5; 1, 0"/>
                                        <p:tgtEl>
                                          <p:spTgt spid="43"/>
                                        </p:tgtEl>
                                      </p:cBhvr>
                                    </p:animEffect>
                                    <p:animScale>
                                      <p:cBhvr>
                                        <p:cTn id="7" dur="250" autoRev="1" fill="hold"/>
                                        <p:tgtEl>
                                          <p:spTgt spid="43"/>
                                        </p:tgtEl>
                                      </p:cBhvr>
                                      <p:by x="105000" y="105000"/>
                                    </p:animScale>
                                  </p:childTnLst>
                                </p:cTn>
                              </p:par>
                              <p:par>
                                <p:cTn id="8" presetID="1"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childTnLst>
                                </p:cTn>
                              </p:par>
                              <p:par>
                                <p:cTn id="10" presetID="26" presetClass="emph" presetSubtype="0" fill="hold" nodeType="withEffect">
                                  <p:stCondLst>
                                    <p:cond delay="0"/>
                                  </p:stCondLst>
                                  <p:childTnLst>
                                    <p:animEffect transition="out" filter="fade">
                                      <p:cBhvr>
                                        <p:cTn id="11" dur="500" tmFilter="0, 0; .2, .5; .8, .5; 1, 0"/>
                                        <p:tgtEl>
                                          <p:spTgt spid="33"/>
                                        </p:tgtEl>
                                      </p:cBhvr>
                                    </p:animEffect>
                                    <p:animScale>
                                      <p:cBhvr>
                                        <p:cTn id="12" dur="250" autoRev="1" fill="hold"/>
                                        <p:tgtEl>
                                          <p:spTgt spid="33"/>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5"/>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65"/>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44"/>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51"/>
                                        </p:tgtEl>
                                        <p:attrNameLst>
                                          <p:attrName>style.visibility</p:attrName>
                                        </p:attrNameLst>
                                      </p:cBhvr>
                                      <p:to>
                                        <p:strVal val="hidden"/>
                                      </p:to>
                                    </p:set>
                                  </p:childTnLst>
                                </p:cTn>
                              </p:par>
                              <p:par>
                                <p:cTn id="35" presetID="1" presetClass="exit" presetSubtype="0" fill="hold" grpId="2" nodeType="withEffect">
                                  <p:stCondLst>
                                    <p:cond delay="0"/>
                                  </p:stCondLst>
                                  <p:childTnLst>
                                    <p:set>
                                      <p:cBhvr>
                                        <p:cTn id="36" dur="1" fill="hold">
                                          <p:stCondLst>
                                            <p:cond delay="0"/>
                                          </p:stCondLst>
                                        </p:cTn>
                                        <p:tgtEl>
                                          <p:spTgt spid="54"/>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5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3"/>
                                        </p:tgtEl>
                                        <p:attrNameLst>
                                          <p:attrName>style.visibility</p:attrName>
                                        </p:attrNameLst>
                                      </p:cBhvr>
                                      <p:to>
                                        <p:strVal val="visible"/>
                                      </p:to>
                                    </p:set>
                                  </p:childTnLst>
                                </p:cTn>
                              </p:par>
                              <p:par>
                                <p:cTn id="43" presetID="1" presetClass="entr" presetSubtype="0" fill="hold" grpId="1" nodeType="withEffect">
                                  <p:stCondLst>
                                    <p:cond delay="0"/>
                                  </p:stCondLst>
                                  <p:childTnLst>
                                    <p:set>
                                      <p:cBhvr>
                                        <p:cTn id="44" dur="1" fill="hold">
                                          <p:stCondLst>
                                            <p:cond delay="0"/>
                                          </p:stCondLst>
                                        </p:cTn>
                                        <p:tgtEl>
                                          <p:spTgt spid="73"/>
                                        </p:tgtEl>
                                        <p:attrNameLst>
                                          <p:attrName>style.visibility</p:attrName>
                                        </p:attrNameLst>
                                      </p:cBhvr>
                                      <p:to>
                                        <p:strVal val="visible"/>
                                      </p:to>
                                    </p:set>
                                  </p:childTnLst>
                                </p:cTn>
                              </p:par>
                              <p:par>
                                <p:cTn id="45" presetID="1" presetClass="exit" presetSubtype="0" fill="hold" grpId="2" nodeType="withEffect">
                                  <p:stCondLst>
                                    <p:cond delay="0"/>
                                  </p:stCondLst>
                                  <p:childTnLst>
                                    <p:set>
                                      <p:cBhvr>
                                        <p:cTn id="46" dur="1" fill="hold">
                                          <p:stCondLst>
                                            <p:cond delay="0"/>
                                          </p:stCondLst>
                                        </p:cTn>
                                        <p:tgtEl>
                                          <p:spTgt spid="7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3" nodeType="clickEffect">
                                  <p:stCondLst>
                                    <p:cond delay="0"/>
                                  </p:stCondLst>
                                  <p:childTnLst>
                                    <p:set>
                                      <p:cBhvr>
                                        <p:cTn id="50" dur="1" fill="hold">
                                          <p:stCondLst>
                                            <p:cond delay="0"/>
                                          </p:stCondLst>
                                        </p:cTn>
                                        <p:tgtEl>
                                          <p:spTgt spid="7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7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7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7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74"/>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76"/>
                                        </p:tgtEl>
                                        <p:attrNameLst>
                                          <p:attrName>style.visibility</p:attrName>
                                        </p:attrNameLst>
                                      </p:cBhvr>
                                      <p:to>
                                        <p:strVal val="hidden"/>
                                      </p:to>
                                    </p:set>
                                  </p:childTnLst>
                                </p:cTn>
                              </p:par>
                              <p:par>
                                <p:cTn id="65" presetID="1" presetClass="entr" presetSubtype="0" fill="hold" grpId="0" nodeType="withEffect">
                                  <p:stCondLst>
                                    <p:cond delay="0"/>
                                  </p:stCondLst>
                                  <p:childTnLst>
                                    <p:set>
                                      <p:cBhvr>
                                        <p:cTn id="66" dur="1" fill="hold">
                                          <p:stCondLst>
                                            <p:cond delay="0"/>
                                          </p:stCondLst>
                                        </p:cTn>
                                        <p:tgtEl>
                                          <p:spTgt spid="80"/>
                                        </p:tgtEl>
                                        <p:attrNameLst>
                                          <p:attrName>style.visibility</p:attrName>
                                        </p:attrNameLst>
                                      </p:cBhvr>
                                      <p:to>
                                        <p:strVal val="visible"/>
                                      </p:to>
                                    </p:set>
                                  </p:childTnLst>
                                </p:cTn>
                              </p:par>
                              <p:par>
                                <p:cTn id="67" presetID="1" presetClass="entr" presetSubtype="0" fill="hold" grpId="2" nodeType="withEffect">
                                  <p:stCondLst>
                                    <p:cond delay="0"/>
                                  </p:stCondLst>
                                  <p:childTnLst>
                                    <p:set>
                                      <p:cBhvr>
                                        <p:cTn id="68" dur="1" fill="hold">
                                          <p:stCondLst>
                                            <p:cond delay="0"/>
                                          </p:stCondLst>
                                        </p:cTn>
                                        <p:tgtEl>
                                          <p:spTgt spid="80"/>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5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42" presetClass="path" presetSubtype="0" accel="50000" decel="50000" fill="hold" nodeType="clickEffect">
                                  <p:stCondLst>
                                    <p:cond delay="0"/>
                                  </p:stCondLst>
                                  <p:childTnLst>
                                    <p:animMotion origin="layout" path="M 3.33333E-6 -4.44444E-6 L 1.4983 -0.02037 " pathEditMode="relative" rAng="0" ptsTypes="AA">
                                      <p:cBhvr>
                                        <p:cTn id="74" dur="5000" fill="hold"/>
                                        <p:tgtEl>
                                          <p:spTgt spid="1026"/>
                                        </p:tgtEl>
                                        <p:attrNameLst>
                                          <p:attrName>ppt_x</p:attrName>
                                          <p:attrName>ppt_y</p:attrName>
                                        </p:attrNameLst>
                                      </p:cBhvr>
                                      <p:rCtr x="74909" y="-10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4" grpId="1"/>
      <p:bldP spid="54" grpId="0"/>
      <p:bldP spid="54" grpId="2"/>
      <p:bldP spid="65" grpId="0"/>
      <p:bldP spid="65" grpId="1"/>
      <p:bldP spid="73" grpId="0"/>
      <p:bldP spid="73" grpId="1"/>
      <p:bldP spid="73" grpId="2"/>
      <p:bldP spid="73" grpId="3"/>
      <p:bldP spid="74" grpId="0"/>
      <p:bldP spid="74" grpId="1"/>
      <p:bldP spid="80" grpId="0"/>
      <p:bldP spid="80" grpId="2"/>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ile:Fight Club logo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 y="371040"/>
            <a:ext cx="3757447" cy="83133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a:stretch>
            <a:fillRect/>
          </a:stretch>
        </p:blipFill>
        <p:spPr>
          <a:xfrm>
            <a:off x="818934" y="1658259"/>
            <a:ext cx="1999255" cy="598262"/>
          </a:xfrm>
          <a:prstGeom prst="rect">
            <a:avLst/>
          </a:prstGeom>
        </p:spPr>
      </p:pic>
      <p:pic>
        <p:nvPicPr>
          <p:cNvPr id="11" name="Picture 10"/>
          <p:cNvPicPr>
            <a:picLocks noChangeAspect="1"/>
          </p:cNvPicPr>
          <p:nvPr/>
        </p:nvPicPr>
        <p:blipFill>
          <a:blip r:embed="rId5"/>
          <a:stretch>
            <a:fillRect/>
          </a:stretch>
        </p:blipFill>
        <p:spPr>
          <a:xfrm>
            <a:off x="9838922" y="4853331"/>
            <a:ext cx="1762863" cy="681490"/>
          </a:xfrm>
          <a:prstGeom prst="rect">
            <a:avLst/>
          </a:prstGeom>
        </p:spPr>
      </p:pic>
      <p:pic>
        <p:nvPicPr>
          <p:cNvPr id="2050" name="Picture 2" descr="Boxing Ring, Wrestling, Wrestler, Fighter, Competi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44229" y="371040"/>
            <a:ext cx="4257556" cy="261662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930399" y="2873829"/>
            <a:ext cx="1988458" cy="461665"/>
          </a:xfrm>
          <a:prstGeom prst="rect">
            <a:avLst/>
          </a:prstGeom>
          <a:noFill/>
        </p:spPr>
        <p:txBody>
          <a:bodyPr wrap="square" rtlCol="0">
            <a:spAutoFit/>
          </a:bodyPr>
          <a:lstStyle/>
          <a:p>
            <a:r>
              <a:rPr lang="en-GB" sz="2400" dirty="0"/>
              <a:t>More Mature</a:t>
            </a:r>
          </a:p>
        </p:txBody>
      </p:sp>
      <p:sp>
        <p:nvSpPr>
          <p:cNvPr id="12" name="TextBox 11"/>
          <p:cNvSpPr txBox="1"/>
          <p:nvPr/>
        </p:nvSpPr>
        <p:spPr>
          <a:xfrm>
            <a:off x="7794171" y="4005943"/>
            <a:ext cx="1537600" cy="461665"/>
          </a:xfrm>
          <a:prstGeom prst="rect">
            <a:avLst/>
          </a:prstGeom>
          <a:noFill/>
        </p:spPr>
        <p:txBody>
          <a:bodyPr wrap="none" rtlCol="0">
            <a:spAutoFit/>
          </a:bodyPr>
          <a:lstStyle/>
          <a:p>
            <a:r>
              <a:rPr lang="en-GB" sz="2400" dirty="0"/>
              <a:t>Discovery</a:t>
            </a:r>
          </a:p>
        </p:txBody>
      </p:sp>
      <p:sp>
        <p:nvSpPr>
          <p:cNvPr id="13" name="TextBox 12"/>
          <p:cNvSpPr txBox="1"/>
          <p:nvPr/>
        </p:nvSpPr>
        <p:spPr>
          <a:xfrm>
            <a:off x="451031" y="4236775"/>
            <a:ext cx="3693640" cy="461665"/>
          </a:xfrm>
          <a:prstGeom prst="rect">
            <a:avLst/>
          </a:prstGeom>
          <a:noFill/>
        </p:spPr>
        <p:txBody>
          <a:bodyPr wrap="none" rtlCol="0">
            <a:spAutoFit/>
          </a:bodyPr>
          <a:lstStyle/>
          <a:p>
            <a:r>
              <a:rPr lang="en-GB" sz="2400" dirty="0"/>
              <a:t>Many to Many Messaging</a:t>
            </a:r>
          </a:p>
        </p:txBody>
      </p:sp>
      <p:sp>
        <p:nvSpPr>
          <p:cNvPr id="15" name="TextBox 14"/>
          <p:cNvSpPr txBox="1"/>
          <p:nvPr/>
        </p:nvSpPr>
        <p:spPr>
          <a:xfrm>
            <a:off x="5486401" y="5024222"/>
            <a:ext cx="3845370" cy="461665"/>
          </a:xfrm>
          <a:prstGeom prst="rect">
            <a:avLst/>
          </a:prstGeom>
          <a:noFill/>
        </p:spPr>
        <p:txBody>
          <a:bodyPr wrap="square" rtlCol="0">
            <a:spAutoFit/>
          </a:bodyPr>
          <a:lstStyle/>
          <a:p>
            <a:r>
              <a:rPr lang="en-GB" sz="2400" dirty="0"/>
              <a:t>REST = easier integration</a:t>
            </a:r>
          </a:p>
        </p:txBody>
      </p:sp>
      <p:sp>
        <p:nvSpPr>
          <p:cNvPr id="16" name="TextBox 15"/>
          <p:cNvSpPr txBox="1"/>
          <p:nvPr/>
        </p:nvSpPr>
        <p:spPr>
          <a:xfrm>
            <a:off x="1132114" y="3587123"/>
            <a:ext cx="5483424" cy="461665"/>
          </a:xfrm>
          <a:prstGeom prst="rect">
            <a:avLst/>
          </a:prstGeom>
          <a:noFill/>
        </p:spPr>
        <p:txBody>
          <a:bodyPr wrap="none" rtlCol="0">
            <a:spAutoFit/>
          </a:bodyPr>
          <a:lstStyle/>
          <a:p>
            <a:r>
              <a:rPr lang="en-GB" sz="2400" dirty="0"/>
              <a:t>MQTT devices get more beauty sleep?</a:t>
            </a:r>
          </a:p>
        </p:txBody>
      </p:sp>
      <p:sp>
        <p:nvSpPr>
          <p:cNvPr id="17" name="TextBox 16"/>
          <p:cNvSpPr txBox="1"/>
          <p:nvPr/>
        </p:nvSpPr>
        <p:spPr>
          <a:xfrm>
            <a:off x="6469930" y="4481865"/>
            <a:ext cx="2648482" cy="461665"/>
          </a:xfrm>
          <a:prstGeom prst="rect">
            <a:avLst/>
          </a:prstGeom>
          <a:noFill/>
        </p:spPr>
        <p:txBody>
          <a:bodyPr wrap="none" rtlCol="0">
            <a:spAutoFit/>
          </a:bodyPr>
          <a:lstStyle/>
          <a:p>
            <a:r>
              <a:rPr lang="en-GB" sz="2400" dirty="0"/>
              <a:t>Only 2 </a:t>
            </a:r>
            <a:r>
              <a:rPr lang="en-GB" sz="2400" dirty="0" err="1"/>
              <a:t>QoS</a:t>
            </a:r>
            <a:r>
              <a:rPr lang="en-GB" sz="2400" dirty="0"/>
              <a:t> levels</a:t>
            </a:r>
          </a:p>
        </p:txBody>
      </p:sp>
    </p:spTree>
    <p:extLst>
      <p:ext uri="{BB962C8B-B14F-4D97-AF65-F5344CB8AC3E}">
        <p14:creationId xmlns:p14="http://schemas.microsoft.com/office/powerpoint/2010/main" val="2243057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3" grpId="0"/>
      <p:bldP spid="15" grpId="0"/>
      <p:bldP spid="16"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Introduction</a:t>
            </a:r>
          </a:p>
        </p:txBody>
      </p:sp>
      <p:pic>
        <p:nvPicPr>
          <p:cNvPr id="6" name="Picture 5"/>
          <p:cNvPicPr>
            <a:picLocks noChangeAspect="1"/>
          </p:cNvPicPr>
          <p:nvPr/>
        </p:nvPicPr>
        <p:blipFill>
          <a:blip r:embed="rId3"/>
          <a:stretch>
            <a:fillRect/>
          </a:stretch>
        </p:blipFill>
        <p:spPr>
          <a:xfrm>
            <a:off x="1526177" y="3546022"/>
            <a:ext cx="1676400" cy="1943100"/>
          </a:xfrm>
          <a:prstGeom prst="rect">
            <a:avLst/>
          </a:prstGeom>
        </p:spPr>
      </p:pic>
      <p:sp>
        <p:nvSpPr>
          <p:cNvPr id="2" name="AutoShape 2" descr="Image result for emea"/>
          <p:cNvSpPr>
            <a:spLocks noChangeAspect="1" noChangeArrowheads="1"/>
          </p:cNvSpPr>
          <p:nvPr/>
        </p:nvSpPr>
        <p:spPr bwMode="auto">
          <a:xfrm>
            <a:off x="5943600" y="1230086"/>
            <a:ext cx="2351314" cy="235131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7025" y="3531735"/>
            <a:ext cx="3813149" cy="1957387"/>
          </a:xfrm>
          <a:prstGeom prst="rect">
            <a:avLst/>
          </a:prstGeom>
        </p:spPr>
      </p:pic>
      <p:pic>
        <p:nvPicPr>
          <p:cNvPr id="9" name="Picture 8"/>
          <p:cNvPicPr>
            <a:picLocks noChangeAspect="1"/>
          </p:cNvPicPr>
          <p:nvPr/>
        </p:nvPicPr>
        <p:blipFill>
          <a:blip r:embed="rId5"/>
          <a:stretch>
            <a:fillRect/>
          </a:stretch>
        </p:blipFill>
        <p:spPr>
          <a:xfrm>
            <a:off x="8555192" y="3531735"/>
            <a:ext cx="2403113" cy="2078490"/>
          </a:xfrm>
          <a:prstGeom prst="rect">
            <a:avLst/>
          </a:prstGeom>
        </p:spPr>
      </p:pic>
    </p:spTree>
    <p:extLst>
      <p:ext uri="{BB962C8B-B14F-4D97-AF65-F5344CB8AC3E}">
        <p14:creationId xmlns:p14="http://schemas.microsoft.com/office/powerpoint/2010/main" val="3708230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AMQP</a:t>
            </a:r>
          </a:p>
        </p:txBody>
      </p:sp>
      <p:sp>
        <p:nvSpPr>
          <p:cNvPr id="5" name="Text Placeholder 4"/>
          <p:cNvSpPr>
            <a:spLocks noGrp="1"/>
          </p:cNvSpPr>
          <p:nvPr>
            <p:ph type="body" idx="1"/>
          </p:nvPr>
        </p:nvSpPr>
        <p:spPr/>
        <p:txBody>
          <a:bodyPr/>
          <a:lstStyle/>
          <a:p>
            <a:r>
              <a:rPr lang="en-GB" dirty="0"/>
              <a:t>The all rounder</a:t>
            </a:r>
          </a:p>
        </p:txBody>
      </p:sp>
    </p:spTree>
    <p:extLst>
      <p:ext uri="{BB962C8B-B14F-4D97-AF65-F5344CB8AC3E}">
        <p14:creationId xmlns:p14="http://schemas.microsoft.com/office/powerpoint/2010/main" val="23548785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AMQP</a:t>
            </a:r>
          </a:p>
        </p:txBody>
      </p:sp>
      <p:sp>
        <p:nvSpPr>
          <p:cNvPr id="3" name="Content Placeholder 2"/>
          <p:cNvSpPr>
            <a:spLocks noGrp="1"/>
          </p:cNvSpPr>
          <p:nvPr>
            <p:ph idx="1"/>
          </p:nvPr>
        </p:nvSpPr>
        <p:spPr>
          <a:xfrm>
            <a:off x="609599" y="1600201"/>
            <a:ext cx="5156607" cy="4056748"/>
          </a:xfrm>
        </p:spPr>
        <p:txBody>
          <a:bodyPr>
            <a:normAutofit lnSpcReduction="10000"/>
          </a:bodyPr>
          <a:lstStyle/>
          <a:p>
            <a:pPr marL="0" indent="0">
              <a:buNone/>
            </a:pPr>
            <a:r>
              <a:rPr lang="en-GB" dirty="0"/>
              <a:t>Advanced Message Queueing Protocol</a:t>
            </a:r>
          </a:p>
          <a:p>
            <a:pPr marL="0" indent="0">
              <a:buNone/>
            </a:pPr>
            <a:endParaRPr lang="en-GB" dirty="0"/>
          </a:p>
          <a:p>
            <a:pPr marL="0" indent="0">
              <a:buNone/>
            </a:pPr>
            <a:r>
              <a:rPr lang="en-GB" dirty="0"/>
              <a:t>Publisher / Consumer model </a:t>
            </a:r>
          </a:p>
          <a:p>
            <a:pPr marL="609585" lvl="1" indent="0">
              <a:buNone/>
            </a:pPr>
            <a:r>
              <a:rPr lang="en-GB" i="1" dirty="0"/>
              <a:t>with exchanges and queues</a:t>
            </a:r>
          </a:p>
          <a:p>
            <a:pPr marL="0" indent="0">
              <a:buNone/>
            </a:pPr>
            <a:endParaRPr lang="en-GB" dirty="0"/>
          </a:p>
          <a:p>
            <a:pPr marL="0" indent="0">
              <a:buNone/>
            </a:pPr>
            <a:r>
              <a:rPr lang="en-GB" dirty="0"/>
              <a:t>Routing &amp; Binding keys</a:t>
            </a:r>
          </a:p>
          <a:p>
            <a:pPr marL="0" indent="0">
              <a:buNone/>
            </a:pPr>
            <a:endParaRPr lang="en-GB" dirty="0"/>
          </a:p>
          <a:p>
            <a:pPr marL="0" indent="0">
              <a:buNone/>
            </a:pPr>
            <a:r>
              <a:rPr lang="en-GB" dirty="0"/>
              <a:t>Messages shared by consumers round robin style</a:t>
            </a:r>
          </a:p>
          <a:p>
            <a:pPr lvl="1"/>
            <a:endParaRPr lang="en-GB" dirty="0"/>
          </a:p>
          <a:p>
            <a:endParaRPr lang="en-GB" dirty="0"/>
          </a:p>
          <a:p>
            <a:endParaRPr lang="en-GB" dirty="0"/>
          </a:p>
          <a:p>
            <a:endParaRPr lang="en-GB" dirty="0"/>
          </a:p>
          <a:p>
            <a:endParaRPr lang="en-GB" dirty="0"/>
          </a:p>
          <a:p>
            <a:pPr lvl="1"/>
            <a:endParaRPr lang="en-GB" dirty="0"/>
          </a:p>
          <a:p>
            <a:pPr marL="609585" lvl="1" indent="0">
              <a:buNone/>
            </a:pPr>
            <a:endParaRPr lang="en-GB" dirty="0"/>
          </a:p>
          <a:p>
            <a:endParaRPr lang="en-GB" dirty="0"/>
          </a:p>
          <a:p>
            <a:pPr marL="609585" lvl="1" indent="0">
              <a:buNone/>
            </a:pPr>
            <a:endParaRPr lang="en-GB" dirty="0"/>
          </a:p>
          <a:p>
            <a:endParaRPr lang="en-GB" dirty="0"/>
          </a:p>
          <a:p>
            <a:endParaRPr lang="en-GB" dirty="0"/>
          </a:p>
        </p:txBody>
      </p:sp>
      <p:grpSp>
        <p:nvGrpSpPr>
          <p:cNvPr id="4" name="Group 3"/>
          <p:cNvGrpSpPr/>
          <p:nvPr/>
        </p:nvGrpSpPr>
        <p:grpSpPr>
          <a:xfrm>
            <a:off x="7887686" y="473014"/>
            <a:ext cx="1005096" cy="963302"/>
            <a:chOff x="6536454" y="613908"/>
            <a:chExt cx="1709059" cy="1607461"/>
          </a:xfrm>
        </p:grpSpPr>
        <p:sp>
          <p:nvSpPr>
            <p:cNvPr id="5" name="Oval 4"/>
            <p:cNvSpPr/>
            <p:nvPr/>
          </p:nvSpPr>
          <p:spPr>
            <a:xfrm>
              <a:off x="6536454" y="613908"/>
              <a:ext cx="1709059" cy="1607461"/>
            </a:xfrm>
            <a:prstGeom prst="ellipse">
              <a:avLst/>
            </a:prstGeom>
            <a:solidFill>
              <a:schemeClr val="tx2">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4785" y="813533"/>
              <a:ext cx="372396" cy="1144271"/>
            </a:xfrm>
            <a:prstGeom prst="rect">
              <a:avLst/>
            </a:prstGeom>
          </p:spPr>
        </p:pic>
      </p:grpSp>
      <p:sp>
        <p:nvSpPr>
          <p:cNvPr id="9" name="Rectangle: Rounded Corners 8"/>
          <p:cNvSpPr/>
          <p:nvPr/>
        </p:nvSpPr>
        <p:spPr>
          <a:xfrm>
            <a:off x="7031970" y="1725041"/>
            <a:ext cx="4550430" cy="2295952"/>
          </a:xfrm>
          <a:prstGeom prst="round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10" name="Group 9"/>
          <p:cNvGrpSpPr/>
          <p:nvPr/>
        </p:nvGrpSpPr>
        <p:grpSpPr>
          <a:xfrm>
            <a:off x="8117492" y="4461641"/>
            <a:ext cx="921043" cy="893192"/>
            <a:chOff x="10042067" y="3947500"/>
            <a:chExt cx="1709059" cy="1607461"/>
          </a:xfrm>
        </p:grpSpPr>
        <p:sp>
          <p:nvSpPr>
            <p:cNvPr id="11" name="Oval 10"/>
            <p:cNvSpPr/>
            <p:nvPr/>
          </p:nvSpPr>
          <p:spPr>
            <a:xfrm>
              <a:off x="10042067" y="3947500"/>
              <a:ext cx="1709059" cy="1607461"/>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12" name="Picture 11"/>
            <p:cNvPicPr>
              <a:picLocks noChangeAspect="1"/>
            </p:cNvPicPr>
            <p:nvPr/>
          </p:nvPicPr>
          <p:blipFill>
            <a:blip r:embed="rId4"/>
            <a:stretch>
              <a:fillRect/>
            </a:stretch>
          </p:blipFill>
          <p:spPr>
            <a:xfrm>
              <a:off x="10437469" y="4297198"/>
              <a:ext cx="945611" cy="945611"/>
            </a:xfrm>
            <a:prstGeom prst="rect">
              <a:avLst/>
            </a:prstGeom>
          </p:spPr>
        </p:pic>
      </p:grpSp>
      <p:grpSp>
        <p:nvGrpSpPr>
          <p:cNvPr id="13" name="Group 12"/>
          <p:cNvGrpSpPr/>
          <p:nvPr/>
        </p:nvGrpSpPr>
        <p:grpSpPr>
          <a:xfrm>
            <a:off x="9310999" y="4472072"/>
            <a:ext cx="921043" cy="893192"/>
            <a:chOff x="10042069" y="1128493"/>
            <a:chExt cx="1709059" cy="1607461"/>
          </a:xfrm>
        </p:grpSpPr>
        <p:sp>
          <p:nvSpPr>
            <p:cNvPr id="14" name="Oval 13"/>
            <p:cNvSpPr/>
            <p:nvPr/>
          </p:nvSpPr>
          <p:spPr>
            <a:xfrm>
              <a:off x="10042069" y="1128493"/>
              <a:ext cx="1709059" cy="1607461"/>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15" name="Picture 14"/>
            <p:cNvPicPr>
              <a:picLocks noChangeAspect="1"/>
            </p:cNvPicPr>
            <p:nvPr/>
          </p:nvPicPr>
          <p:blipFill>
            <a:blip r:embed="rId5"/>
            <a:stretch>
              <a:fillRect/>
            </a:stretch>
          </p:blipFill>
          <p:spPr>
            <a:xfrm>
              <a:off x="10350044" y="1385669"/>
              <a:ext cx="1093107" cy="1093107"/>
            </a:xfrm>
            <a:prstGeom prst="rect">
              <a:avLst/>
            </a:prstGeom>
          </p:spPr>
        </p:pic>
      </p:grpSp>
      <p:grpSp>
        <p:nvGrpSpPr>
          <p:cNvPr id="16" name="Group 15"/>
          <p:cNvGrpSpPr/>
          <p:nvPr/>
        </p:nvGrpSpPr>
        <p:grpSpPr>
          <a:xfrm>
            <a:off x="10480756" y="4461641"/>
            <a:ext cx="921043" cy="893192"/>
            <a:chOff x="10042069" y="1128493"/>
            <a:chExt cx="1709059" cy="1607461"/>
          </a:xfrm>
        </p:grpSpPr>
        <p:sp>
          <p:nvSpPr>
            <p:cNvPr id="17" name="Oval 16"/>
            <p:cNvSpPr/>
            <p:nvPr/>
          </p:nvSpPr>
          <p:spPr>
            <a:xfrm>
              <a:off x="10042069" y="1128493"/>
              <a:ext cx="1709059" cy="1607461"/>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18" name="Picture 17"/>
            <p:cNvPicPr>
              <a:picLocks noChangeAspect="1"/>
            </p:cNvPicPr>
            <p:nvPr/>
          </p:nvPicPr>
          <p:blipFill>
            <a:blip r:embed="rId5"/>
            <a:stretch>
              <a:fillRect/>
            </a:stretch>
          </p:blipFill>
          <p:spPr>
            <a:xfrm>
              <a:off x="10350044" y="1385669"/>
              <a:ext cx="1093107" cy="1093107"/>
            </a:xfrm>
            <a:prstGeom prst="rect">
              <a:avLst/>
            </a:prstGeom>
          </p:spPr>
        </p:pic>
      </p:grpSp>
      <p:sp>
        <p:nvSpPr>
          <p:cNvPr id="19" name="TextBox 18"/>
          <p:cNvSpPr txBox="1"/>
          <p:nvPr/>
        </p:nvSpPr>
        <p:spPr>
          <a:xfrm>
            <a:off x="6006662" y="737084"/>
            <a:ext cx="1891862" cy="369332"/>
          </a:xfrm>
          <a:prstGeom prst="rect">
            <a:avLst/>
          </a:prstGeom>
          <a:noFill/>
        </p:spPr>
        <p:txBody>
          <a:bodyPr wrap="square" rtlCol="0">
            <a:spAutoFit/>
          </a:bodyPr>
          <a:lstStyle/>
          <a:p>
            <a:r>
              <a:rPr lang="en-GB" dirty="0"/>
              <a:t>Publishers</a:t>
            </a:r>
          </a:p>
        </p:txBody>
      </p:sp>
      <p:sp>
        <p:nvSpPr>
          <p:cNvPr id="20" name="TextBox 19"/>
          <p:cNvSpPr txBox="1"/>
          <p:nvPr/>
        </p:nvSpPr>
        <p:spPr>
          <a:xfrm>
            <a:off x="6006662" y="4723570"/>
            <a:ext cx="1891862" cy="369332"/>
          </a:xfrm>
          <a:prstGeom prst="rect">
            <a:avLst/>
          </a:prstGeom>
          <a:noFill/>
        </p:spPr>
        <p:txBody>
          <a:bodyPr wrap="square" rtlCol="0">
            <a:spAutoFit/>
          </a:bodyPr>
          <a:lstStyle/>
          <a:p>
            <a:r>
              <a:rPr lang="en-GB" dirty="0"/>
              <a:t>Consumers</a:t>
            </a:r>
          </a:p>
        </p:txBody>
      </p:sp>
      <p:sp>
        <p:nvSpPr>
          <p:cNvPr id="21" name="TextBox 20"/>
          <p:cNvSpPr txBox="1"/>
          <p:nvPr/>
        </p:nvSpPr>
        <p:spPr>
          <a:xfrm>
            <a:off x="5991667" y="2701272"/>
            <a:ext cx="1033585" cy="369332"/>
          </a:xfrm>
          <a:prstGeom prst="rect">
            <a:avLst/>
          </a:prstGeom>
          <a:noFill/>
        </p:spPr>
        <p:txBody>
          <a:bodyPr wrap="square" rtlCol="0">
            <a:spAutoFit/>
          </a:bodyPr>
          <a:lstStyle/>
          <a:p>
            <a:r>
              <a:rPr lang="en-GB" dirty="0"/>
              <a:t>Broker</a:t>
            </a:r>
          </a:p>
        </p:txBody>
      </p:sp>
      <p:grpSp>
        <p:nvGrpSpPr>
          <p:cNvPr id="22" name="Group 21"/>
          <p:cNvGrpSpPr/>
          <p:nvPr/>
        </p:nvGrpSpPr>
        <p:grpSpPr>
          <a:xfrm>
            <a:off x="9675750" y="478931"/>
            <a:ext cx="1005096" cy="963302"/>
            <a:chOff x="6536454" y="613908"/>
            <a:chExt cx="1709059" cy="1607461"/>
          </a:xfrm>
        </p:grpSpPr>
        <p:sp>
          <p:nvSpPr>
            <p:cNvPr id="23" name="Oval 22"/>
            <p:cNvSpPr/>
            <p:nvPr/>
          </p:nvSpPr>
          <p:spPr>
            <a:xfrm>
              <a:off x="6536454" y="613908"/>
              <a:ext cx="1709059" cy="1607461"/>
            </a:xfrm>
            <a:prstGeom prst="ellipse">
              <a:avLst/>
            </a:prstGeom>
            <a:solidFill>
              <a:schemeClr val="tx2">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4785" y="813533"/>
              <a:ext cx="372396" cy="1144271"/>
            </a:xfrm>
            <a:prstGeom prst="rect">
              <a:avLst/>
            </a:prstGeom>
          </p:spPr>
        </p:pic>
      </p:grpSp>
      <p:grpSp>
        <p:nvGrpSpPr>
          <p:cNvPr id="32" name="Group 31"/>
          <p:cNvGrpSpPr/>
          <p:nvPr/>
        </p:nvGrpSpPr>
        <p:grpSpPr>
          <a:xfrm>
            <a:off x="9216248" y="1886634"/>
            <a:ext cx="1005096" cy="963302"/>
            <a:chOff x="4673140" y="1567555"/>
            <a:chExt cx="1005096" cy="963302"/>
          </a:xfrm>
        </p:grpSpPr>
        <p:sp>
          <p:nvSpPr>
            <p:cNvPr id="26" name="Oval 25"/>
            <p:cNvSpPr/>
            <p:nvPr/>
          </p:nvSpPr>
          <p:spPr>
            <a:xfrm>
              <a:off x="4673140" y="1567555"/>
              <a:ext cx="1005096" cy="963302"/>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8" name="Arrow: Right 27"/>
            <p:cNvSpPr/>
            <p:nvPr/>
          </p:nvSpPr>
          <p:spPr>
            <a:xfrm rot="2865391">
              <a:off x="4796015" y="1906270"/>
              <a:ext cx="836789" cy="300916"/>
            </a:xfrm>
            <a:prstGeom prst="rightArrow">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30" name="Arrow: Right 29"/>
            <p:cNvSpPr/>
            <p:nvPr/>
          </p:nvSpPr>
          <p:spPr>
            <a:xfrm rot="8424665">
              <a:off x="4715109" y="1904201"/>
              <a:ext cx="842072" cy="290011"/>
            </a:xfrm>
            <a:prstGeom prst="rightArrow">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sp>
        <p:nvSpPr>
          <p:cNvPr id="33" name="TextBox 32"/>
          <p:cNvSpPr txBox="1"/>
          <p:nvPr/>
        </p:nvSpPr>
        <p:spPr>
          <a:xfrm>
            <a:off x="7831168" y="2138893"/>
            <a:ext cx="1310777" cy="369332"/>
          </a:xfrm>
          <a:prstGeom prst="rect">
            <a:avLst/>
          </a:prstGeom>
          <a:noFill/>
        </p:spPr>
        <p:txBody>
          <a:bodyPr wrap="square" rtlCol="0">
            <a:spAutoFit/>
          </a:bodyPr>
          <a:lstStyle/>
          <a:p>
            <a:r>
              <a:rPr lang="en-GB" dirty="0">
                <a:solidFill>
                  <a:schemeClr val="bg1"/>
                </a:solidFill>
              </a:rPr>
              <a:t>Exchange</a:t>
            </a:r>
          </a:p>
        </p:txBody>
      </p:sp>
      <p:sp>
        <p:nvSpPr>
          <p:cNvPr id="35" name="TextBox 34"/>
          <p:cNvSpPr txBox="1"/>
          <p:nvPr/>
        </p:nvSpPr>
        <p:spPr>
          <a:xfrm>
            <a:off x="10446805" y="2186076"/>
            <a:ext cx="1234755" cy="369332"/>
          </a:xfrm>
          <a:prstGeom prst="rect">
            <a:avLst/>
          </a:prstGeom>
          <a:noFill/>
        </p:spPr>
        <p:txBody>
          <a:bodyPr wrap="square" rtlCol="0">
            <a:spAutoFit/>
          </a:bodyPr>
          <a:lstStyle/>
          <a:p>
            <a:r>
              <a:rPr lang="en-GB" dirty="0">
                <a:solidFill>
                  <a:schemeClr val="bg1"/>
                </a:solidFill>
              </a:rPr>
              <a:t>TEMPS</a:t>
            </a:r>
          </a:p>
        </p:txBody>
      </p:sp>
      <p:grpSp>
        <p:nvGrpSpPr>
          <p:cNvPr id="52" name="Group 51"/>
          <p:cNvGrpSpPr/>
          <p:nvPr/>
        </p:nvGrpSpPr>
        <p:grpSpPr>
          <a:xfrm>
            <a:off x="8040632" y="2927329"/>
            <a:ext cx="1005096" cy="963302"/>
            <a:chOff x="4590279" y="1527272"/>
            <a:chExt cx="1005096" cy="963302"/>
          </a:xfrm>
        </p:grpSpPr>
        <p:grpSp>
          <p:nvGrpSpPr>
            <p:cNvPr id="47" name="Group 46"/>
            <p:cNvGrpSpPr/>
            <p:nvPr/>
          </p:nvGrpSpPr>
          <p:grpSpPr>
            <a:xfrm>
              <a:off x="4590279" y="1527272"/>
              <a:ext cx="1005096" cy="963302"/>
              <a:chOff x="4590279" y="1527272"/>
              <a:chExt cx="1005096" cy="963302"/>
            </a:xfrm>
          </p:grpSpPr>
          <p:sp>
            <p:nvSpPr>
              <p:cNvPr id="37" name="Oval 36"/>
              <p:cNvSpPr/>
              <p:nvPr/>
            </p:nvSpPr>
            <p:spPr>
              <a:xfrm>
                <a:off x="4590279" y="1527272"/>
                <a:ext cx="1005096" cy="963302"/>
              </a:xfrm>
              <a:prstGeom prst="ellipse">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41" name="Rectangle 40"/>
              <p:cNvSpPr/>
              <p:nvPr/>
            </p:nvSpPr>
            <p:spPr>
              <a:xfrm>
                <a:off x="4751740" y="2008923"/>
                <a:ext cx="682171" cy="839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48" name="Rectangle 47"/>
            <p:cNvSpPr/>
            <p:nvPr/>
          </p:nvSpPr>
          <p:spPr>
            <a:xfrm>
              <a:off x="4751739" y="2117874"/>
              <a:ext cx="682171" cy="839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9" name="Rectangle 48"/>
            <p:cNvSpPr/>
            <p:nvPr/>
          </p:nvSpPr>
          <p:spPr>
            <a:xfrm>
              <a:off x="4751738" y="1899972"/>
              <a:ext cx="682171" cy="839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0" name="Rectangle 49"/>
            <p:cNvSpPr/>
            <p:nvPr/>
          </p:nvSpPr>
          <p:spPr>
            <a:xfrm>
              <a:off x="4751737" y="1787161"/>
              <a:ext cx="682171" cy="839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54" name="Group 53"/>
          <p:cNvGrpSpPr/>
          <p:nvPr/>
        </p:nvGrpSpPr>
        <p:grpSpPr>
          <a:xfrm>
            <a:off x="10446805" y="2916898"/>
            <a:ext cx="1005096" cy="963302"/>
            <a:chOff x="4590279" y="1527272"/>
            <a:chExt cx="1005096" cy="963302"/>
          </a:xfrm>
        </p:grpSpPr>
        <p:grpSp>
          <p:nvGrpSpPr>
            <p:cNvPr id="55" name="Group 54"/>
            <p:cNvGrpSpPr/>
            <p:nvPr/>
          </p:nvGrpSpPr>
          <p:grpSpPr>
            <a:xfrm>
              <a:off x="4590279" y="1527272"/>
              <a:ext cx="1005096" cy="963302"/>
              <a:chOff x="4590279" y="1527272"/>
              <a:chExt cx="1005096" cy="963302"/>
            </a:xfrm>
          </p:grpSpPr>
          <p:sp>
            <p:nvSpPr>
              <p:cNvPr id="59" name="Oval 58"/>
              <p:cNvSpPr/>
              <p:nvPr/>
            </p:nvSpPr>
            <p:spPr>
              <a:xfrm>
                <a:off x="4590279" y="1527272"/>
                <a:ext cx="1005096" cy="963302"/>
              </a:xfrm>
              <a:prstGeom prst="ellipse">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60" name="Rectangle 59"/>
              <p:cNvSpPr/>
              <p:nvPr/>
            </p:nvSpPr>
            <p:spPr>
              <a:xfrm>
                <a:off x="4751740" y="2008923"/>
                <a:ext cx="682171" cy="839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56" name="Rectangle 55"/>
            <p:cNvSpPr/>
            <p:nvPr/>
          </p:nvSpPr>
          <p:spPr>
            <a:xfrm>
              <a:off x="4751739" y="2117874"/>
              <a:ext cx="682171" cy="839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7" name="Rectangle 56"/>
            <p:cNvSpPr/>
            <p:nvPr/>
          </p:nvSpPr>
          <p:spPr>
            <a:xfrm>
              <a:off x="4751738" y="1899972"/>
              <a:ext cx="682171" cy="839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8" name="Rectangle 57"/>
            <p:cNvSpPr/>
            <p:nvPr/>
          </p:nvSpPr>
          <p:spPr>
            <a:xfrm>
              <a:off x="4751737" y="1787161"/>
              <a:ext cx="682171" cy="839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61" name="TextBox 60"/>
          <p:cNvSpPr txBox="1"/>
          <p:nvPr/>
        </p:nvSpPr>
        <p:spPr>
          <a:xfrm>
            <a:off x="7064659" y="3250740"/>
            <a:ext cx="1018074" cy="369332"/>
          </a:xfrm>
          <a:prstGeom prst="rect">
            <a:avLst/>
          </a:prstGeom>
          <a:noFill/>
        </p:spPr>
        <p:txBody>
          <a:bodyPr wrap="square" rtlCol="0">
            <a:spAutoFit/>
          </a:bodyPr>
          <a:lstStyle/>
          <a:p>
            <a:r>
              <a:rPr lang="en-GB" dirty="0">
                <a:solidFill>
                  <a:schemeClr val="bg1"/>
                </a:solidFill>
              </a:rPr>
              <a:t>Queues</a:t>
            </a:r>
          </a:p>
        </p:txBody>
      </p:sp>
      <p:cxnSp>
        <p:nvCxnSpPr>
          <p:cNvPr id="62" name="Straight Arrow Connector 61"/>
          <p:cNvCxnSpPr>
            <a:stCxn id="37" idx="4"/>
            <a:endCxn id="11" idx="0"/>
          </p:cNvCxnSpPr>
          <p:nvPr/>
        </p:nvCxnSpPr>
        <p:spPr>
          <a:xfrm>
            <a:off x="8543180" y="3890631"/>
            <a:ext cx="34834" cy="571010"/>
          </a:xfrm>
          <a:prstGeom prst="straightConnector1">
            <a:avLst/>
          </a:prstGeom>
          <a:ln w="41275">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a:stCxn id="59" idx="4"/>
            <a:endCxn id="17" idx="0"/>
          </p:cNvCxnSpPr>
          <p:nvPr/>
        </p:nvCxnSpPr>
        <p:spPr>
          <a:xfrm flipH="1">
            <a:off x="10941278" y="3880200"/>
            <a:ext cx="8075" cy="581441"/>
          </a:xfrm>
          <a:prstGeom prst="straightConnector1">
            <a:avLst/>
          </a:prstGeom>
          <a:ln w="41275">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75" name="TextBox 74"/>
          <p:cNvSpPr txBox="1"/>
          <p:nvPr/>
        </p:nvSpPr>
        <p:spPr>
          <a:xfrm>
            <a:off x="8152569" y="762562"/>
            <a:ext cx="2531462" cy="923330"/>
          </a:xfrm>
          <a:prstGeom prst="rect">
            <a:avLst/>
          </a:prstGeom>
          <a:noFill/>
        </p:spPr>
        <p:txBody>
          <a:bodyPr wrap="none" rtlCol="0">
            <a:spAutoFit/>
          </a:bodyPr>
          <a:lstStyle/>
          <a:p>
            <a:pPr algn="ctr"/>
            <a:r>
              <a:rPr lang="en-GB" dirty="0"/>
              <a:t>Publish 22º</a:t>
            </a:r>
          </a:p>
          <a:p>
            <a:pPr algn="ctr"/>
            <a:r>
              <a:rPr lang="en-GB" dirty="0"/>
              <a:t>TEMPS</a:t>
            </a:r>
          </a:p>
          <a:p>
            <a:pPr algn="ctr"/>
            <a:r>
              <a:rPr lang="en-GB" dirty="0"/>
              <a:t>TEMPS.BLD1.ROOM1</a:t>
            </a:r>
          </a:p>
        </p:txBody>
      </p:sp>
      <p:sp>
        <p:nvSpPr>
          <p:cNvPr id="76" name="TextBox 75"/>
          <p:cNvSpPr txBox="1"/>
          <p:nvPr/>
        </p:nvSpPr>
        <p:spPr>
          <a:xfrm>
            <a:off x="10779366" y="3522210"/>
            <a:ext cx="382051" cy="369332"/>
          </a:xfrm>
          <a:prstGeom prst="rect">
            <a:avLst/>
          </a:prstGeom>
          <a:noFill/>
        </p:spPr>
        <p:txBody>
          <a:bodyPr wrap="square" rtlCol="0">
            <a:spAutoFit/>
          </a:bodyPr>
          <a:lstStyle/>
          <a:p>
            <a:r>
              <a:rPr lang="en-GB" dirty="0">
                <a:solidFill>
                  <a:schemeClr val="bg1"/>
                </a:solidFill>
              </a:rPr>
              <a:t>#</a:t>
            </a:r>
          </a:p>
        </p:txBody>
      </p:sp>
      <p:grpSp>
        <p:nvGrpSpPr>
          <p:cNvPr id="77" name="Group 76"/>
          <p:cNvGrpSpPr/>
          <p:nvPr/>
        </p:nvGrpSpPr>
        <p:grpSpPr>
          <a:xfrm>
            <a:off x="9256842" y="2945371"/>
            <a:ext cx="1005096" cy="963302"/>
            <a:chOff x="4590279" y="1527272"/>
            <a:chExt cx="1005096" cy="963302"/>
          </a:xfrm>
        </p:grpSpPr>
        <p:grpSp>
          <p:nvGrpSpPr>
            <p:cNvPr id="78" name="Group 77"/>
            <p:cNvGrpSpPr/>
            <p:nvPr/>
          </p:nvGrpSpPr>
          <p:grpSpPr>
            <a:xfrm>
              <a:off x="4590279" y="1527272"/>
              <a:ext cx="1005096" cy="963302"/>
              <a:chOff x="4590279" y="1527272"/>
              <a:chExt cx="1005096" cy="963302"/>
            </a:xfrm>
          </p:grpSpPr>
          <p:sp>
            <p:nvSpPr>
              <p:cNvPr id="82" name="Oval 81"/>
              <p:cNvSpPr/>
              <p:nvPr/>
            </p:nvSpPr>
            <p:spPr>
              <a:xfrm>
                <a:off x="4590279" y="1527272"/>
                <a:ext cx="1005096" cy="963302"/>
              </a:xfrm>
              <a:prstGeom prst="ellipse">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83" name="Rectangle 82"/>
              <p:cNvSpPr/>
              <p:nvPr/>
            </p:nvSpPr>
            <p:spPr>
              <a:xfrm>
                <a:off x="4751740" y="2008923"/>
                <a:ext cx="682171" cy="839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79" name="Rectangle 78"/>
            <p:cNvSpPr/>
            <p:nvPr/>
          </p:nvSpPr>
          <p:spPr>
            <a:xfrm>
              <a:off x="4751739" y="2117874"/>
              <a:ext cx="682171" cy="839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0" name="Rectangle 79"/>
            <p:cNvSpPr/>
            <p:nvPr/>
          </p:nvSpPr>
          <p:spPr>
            <a:xfrm>
              <a:off x="4751738" y="1899972"/>
              <a:ext cx="682171" cy="839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1" name="Rectangle 80"/>
            <p:cNvSpPr/>
            <p:nvPr/>
          </p:nvSpPr>
          <p:spPr>
            <a:xfrm>
              <a:off x="4751737" y="1787161"/>
              <a:ext cx="682171" cy="839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84" name="TextBox 83"/>
          <p:cNvSpPr txBox="1"/>
          <p:nvPr/>
        </p:nvSpPr>
        <p:spPr>
          <a:xfrm>
            <a:off x="9288173" y="3568668"/>
            <a:ext cx="981083" cy="307777"/>
          </a:xfrm>
          <a:prstGeom prst="rect">
            <a:avLst/>
          </a:prstGeom>
          <a:noFill/>
        </p:spPr>
        <p:txBody>
          <a:bodyPr wrap="square" rtlCol="0">
            <a:spAutoFit/>
          </a:bodyPr>
          <a:lstStyle/>
          <a:p>
            <a:r>
              <a:rPr lang="en-GB" sz="1400" dirty="0">
                <a:solidFill>
                  <a:schemeClr val="bg1"/>
                </a:solidFill>
              </a:rPr>
              <a:t>TEMPS.#</a:t>
            </a:r>
          </a:p>
        </p:txBody>
      </p:sp>
      <p:sp>
        <p:nvSpPr>
          <p:cNvPr id="85" name="TextBox 84"/>
          <p:cNvSpPr txBox="1"/>
          <p:nvPr/>
        </p:nvSpPr>
        <p:spPr>
          <a:xfrm>
            <a:off x="7721645" y="3569372"/>
            <a:ext cx="1618939" cy="307777"/>
          </a:xfrm>
          <a:prstGeom prst="rect">
            <a:avLst/>
          </a:prstGeom>
          <a:noFill/>
        </p:spPr>
        <p:txBody>
          <a:bodyPr wrap="square" rtlCol="0">
            <a:spAutoFit/>
          </a:bodyPr>
          <a:lstStyle/>
          <a:p>
            <a:r>
              <a:rPr lang="en-GB" sz="1400" dirty="0">
                <a:solidFill>
                  <a:schemeClr val="bg1"/>
                </a:solidFill>
              </a:rPr>
              <a:t>TEMPS.*.ROOM1</a:t>
            </a:r>
          </a:p>
        </p:txBody>
      </p:sp>
      <p:cxnSp>
        <p:nvCxnSpPr>
          <p:cNvPr id="86" name="Straight Arrow Connector 85"/>
          <p:cNvCxnSpPr>
            <a:stCxn id="82" idx="4"/>
            <a:endCxn id="14" idx="0"/>
          </p:cNvCxnSpPr>
          <p:nvPr/>
        </p:nvCxnSpPr>
        <p:spPr>
          <a:xfrm>
            <a:off x="9759390" y="3908673"/>
            <a:ext cx="12131" cy="563399"/>
          </a:xfrm>
          <a:prstGeom prst="straightConnector1">
            <a:avLst/>
          </a:prstGeom>
          <a:ln w="41275">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89" name="TextBox 88"/>
          <p:cNvSpPr txBox="1"/>
          <p:nvPr/>
        </p:nvSpPr>
        <p:spPr>
          <a:xfrm>
            <a:off x="9478310" y="2140493"/>
            <a:ext cx="527837" cy="369332"/>
          </a:xfrm>
          <a:prstGeom prst="rect">
            <a:avLst/>
          </a:prstGeom>
          <a:noFill/>
        </p:spPr>
        <p:txBody>
          <a:bodyPr wrap="square" rtlCol="0">
            <a:spAutoFit/>
          </a:bodyPr>
          <a:lstStyle/>
          <a:p>
            <a:r>
              <a:rPr lang="en-GB" dirty="0"/>
              <a:t>22º</a:t>
            </a:r>
          </a:p>
        </p:txBody>
      </p:sp>
      <p:sp>
        <p:nvSpPr>
          <p:cNvPr id="91" name="TextBox 90"/>
          <p:cNvSpPr txBox="1"/>
          <p:nvPr/>
        </p:nvSpPr>
        <p:spPr>
          <a:xfrm>
            <a:off x="9471156" y="2150548"/>
            <a:ext cx="527837" cy="369332"/>
          </a:xfrm>
          <a:prstGeom prst="rect">
            <a:avLst/>
          </a:prstGeom>
          <a:noFill/>
        </p:spPr>
        <p:txBody>
          <a:bodyPr wrap="square" rtlCol="0">
            <a:spAutoFit/>
          </a:bodyPr>
          <a:lstStyle/>
          <a:p>
            <a:r>
              <a:rPr lang="en-GB" dirty="0"/>
              <a:t>22º</a:t>
            </a:r>
          </a:p>
        </p:txBody>
      </p:sp>
      <p:sp>
        <p:nvSpPr>
          <p:cNvPr id="92" name="TextBox 91"/>
          <p:cNvSpPr txBox="1"/>
          <p:nvPr/>
        </p:nvSpPr>
        <p:spPr>
          <a:xfrm>
            <a:off x="9465170" y="2140493"/>
            <a:ext cx="527837" cy="369332"/>
          </a:xfrm>
          <a:prstGeom prst="rect">
            <a:avLst/>
          </a:prstGeom>
          <a:noFill/>
        </p:spPr>
        <p:txBody>
          <a:bodyPr wrap="square" rtlCol="0">
            <a:spAutoFit/>
          </a:bodyPr>
          <a:lstStyle/>
          <a:p>
            <a:r>
              <a:rPr lang="en-GB" dirty="0"/>
              <a:t>22º</a:t>
            </a:r>
          </a:p>
        </p:txBody>
      </p:sp>
      <p:cxnSp>
        <p:nvCxnSpPr>
          <p:cNvPr id="63" name="Straight Arrow Connector 62"/>
          <p:cNvCxnSpPr>
            <a:endCxn id="92" idx="0"/>
          </p:cNvCxnSpPr>
          <p:nvPr/>
        </p:nvCxnSpPr>
        <p:spPr>
          <a:xfrm>
            <a:off x="9478310" y="1620565"/>
            <a:ext cx="250779" cy="519928"/>
          </a:xfrm>
          <a:prstGeom prst="straightConnector1">
            <a:avLst/>
          </a:prstGeom>
          <a:ln w="41275">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1305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6"/>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8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1" nodeType="clickEffect">
                                  <p:stCondLst>
                                    <p:cond delay="0"/>
                                  </p:stCondLst>
                                  <p:childTnLst>
                                    <p:animMotion origin="layout" path="M 1.45833E-6 1.11111E-6 L -0.09557 0.17199 " pathEditMode="relative" rAng="0" ptsTypes="AA">
                                      <p:cBhvr>
                                        <p:cTn id="26" dur="2000" fill="hold"/>
                                        <p:tgtEl>
                                          <p:spTgt spid="89"/>
                                        </p:tgtEl>
                                        <p:attrNameLst>
                                          <p:attrName>ppt_x</p:attrName>
                                          <p:attrName>ppt_y</p:attrName>
                                        </p:attrNameLst>
                                      </p:cBhvr>
                                      <p:rCtr x="-4779" y="8588"/>
                                    </p:animMotion>
                                  </p:childTnLst>
                                </p:cTn>
                              </p:par>
                              <p:par>
                                <p:cTn id="27" presetID="42" presetClass="path" presetSubtype="0" accel="50000" decel="50000" fill="hold" grpId="1" nodeType="withEffect">
                                  <p:stCondLst>
                                    <p:cond delay="0"/>
                                  </p:stCondLst>
                                  <p:childTnLst>
                                    <p:animMotion origin="layout" path="M 2.5E-6 7.40741E-7 L 0.00208 0.17245 " pathEditMode="relative" rAng="0" ptsTypes="AA">
                                      <p:cBhvr>
                                        <p:cTn id="28" dur="2000" fill="hold"/>
                                        <p:tgtEl>
                                          <p:spTgt spid="91"/>
                                        </p:tgtEl>
                                        <p:attrNameLst>
                                          <p:attrName>ppt_x</p:attrName>
                                          <p:attrName>ppt_y</p:attrName>
                                        </p:attrNameLst>
                                      </p:cBhvr>
                                      <p:rCtr x="104" y="8611"/>
                                    </p:animMotion>
                                  </p:childTnLst>
                                </p:cTn>
                              </p:par>
                              <p:par>
                                <p:cTn id="29" presetID="42" presetClass="path" presetSubtype="0" accel="50000" decel="50000" fill="hold" grpId="1" nodeType="withEffect">
                                  <p:stCondLst>
                                    <p:cond delay="0"/>
                                  </p:stCondLst>
                                  <p:childTnLst>
                                    <p:animMotion origin="layout" path="M 3.33333E-6 0.00162 L 0.10013 0.16898 " pathEditMode="relative" rAng="0" ptsTypes="AA">
                                      <p:cBhvr>
                                        <p:cTn id="30" dur="2000" fill="hold"/>
                                        <p:tgtEl>
                                          <p:spTgt spid="92"/>
                                        </p:tgtEl>
                                        <p:attrNameLst>
                                          <p:attrName>ppt_x</p:attrName>
                                          <p:attrName>ppt_y</p:attrName>
                                        </p:attrNameLst>
                                      </p:cBhvr>
                                      <p:rCtr x="5000" y="8356"/>
                                    </p:animMotion>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9"/>
                                        </p:tgtEl>
                                        <p:attrNameLst>
                                          <p:attrName>style.visibility</p:attrName>
                                        </p:attrNameLst>
                                      </p:cBhvr>
                                      <p:to>
                                        <p:strVal val="visible"/>
                                      </p:to>
                                    </p:set>
                                  </p:childTnLst>
                                </p:cTn>
                              </p:par>
                              <p:par>
                                <p:cTn id="39" presetID="42" presetClass="path" presetSubtype="0" accel="50000" decel="50000" fill="hold" grpId="2" nodeType="withEffect">
                                  <p:stCondLst>
                                    <p:cond delay="0"/>
                                  </p:stCondLst>
                                  <p:childTnLst>
                                    <p:animMotion origin="layout" path="M -0.09557 0.17199 L -0.09505 0.37338 " pathEditMode="relative" rAng="0" ptsTypes="AA">
                                      <p:cBhvr>
                                        <p:cTn id="40" dur="2000" fill="hold"/>
                                        <p:tgtEl>
                                          <p:spTgt spid="89"/>
                                        </p:tgtEl>
                                        <p:attrNameLst>
                                          <p:attrName>ppt_x</p:attrName>
                                          <p:attrName>ppt_y</p:attrName>
                                        </p:attrNameLst>
                                      </p:cBhvr>
                                      <p:rCtr x="26" y="10208"/>
                                    </p:animMotion>
                                  </p:childTnLst>
                                </p:cTn>
                              </p:par>
                              <p:par>
                                <p:cTn id="41" presetID="42" presetClass="path" presetSubtype="0" accel="50000" decel="50000" fill="hold" grpId="2" nodeType="withEffect">
                                  <p:stCondLst>
                                    <p:cond delay="0"/>
                                  </p:stCondLst>
                                  <p:childTnLst>
                                    <p:animMotion origin="layout" path="M 0.10013 0.16898 L 0.10195 0.37801 " pathEditMode="relative" rAng="0" ptsTypes="AA">
                                      <p:cBhvr>
                                        <p:cTn id="42" dur="2000" fill="hold"/>
                                        <p:tgtEl>
                                          <p:spTgt spid="92"/>
                                        </p:tgtEl>
                                        <p:attrNameLst>
                                          <p:attrName>ppt_x</p:attrName>
                                          <p:attrName>ppt_y</p:attrName>
                                        </p:attrNameLst>
                                      </p:cBhvr>
                                      <p:rCtr x="91" y="10440"/>
                                    </p:animMotion>
                                  </p:childTnLst>
                                </p:cTn>
                              </p:par>
                              <p:par>
                                <p:cTn id="43" presetID="42" presetClass="path" presetSubtype="0" accel="50000" decel="50000" fill="hold" grpId="2" nodeType="withEffect">
                                  <p:stCondLst>
                                    <p:cond delay="0"/>
                                  </p:stCondLst>
                                  <p:childTnLst>
                                    <p:animMotion origin="layout" path="M 0.00208 0.17246 L 0.0026 0.37685 " pathEditMode="relative" rAng="0" ptsTypes="AA">
                                      <p:cBhvr>
                                        <p:cTn id="44" dur="2000" fill="hold"/>
                                        <p:tgtEl>
                                          <p:spTgt spid="91"/>
                                        </p:tgtEl>
                                        <p:attrNameLst>
                                          <p:attrName>ppt_x</p:attrName>
                                          <p:attrName>ppt_y</p:attrName>
                                        </p:attrNameLst>
                                      </p:cBhvr>
                                      <p:rCtr x="-52" y="10880"/>
                                    </p:animMotion>
                                  </p:childTnLst>
                                </p:cTn>
                              </p:par>
                              <p:par>
                                <p:cTn id="45" presetID="1" presetClass="entr" presetSubtype="0" fill="hold" nodeType="withEffect">
                                  <p:stCondLst>
                                    <p:cond delay="0"/>
                                  </p:stCondLst>
                                  <p:childTnLst>
                                    <p:set>
                                      <p:cBhvr>
                                        <p:cTn id="46"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89" grpId="0"/>
      <p:bldP spid="89" grpId="1"/>
      <p:bldP spid="89" grpId="2"/>
      <p:bldP spid="91" grpId="0"/>
      <p:bldP spid="91" grpId="1"/>
      <p:bldP spid="91" grpId="2"/>
      <p:bldP spid="92" grpId="0"/>
      <p:bldP spid="92" grpId="1"/>
      <p:bldP spid="92" grpId="2"/>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AMQP Exchange Behaviour</a:t>
            </a:r>
          </a:p>
        </p:txBody>
      </p:sp>
      <p:sp>
        <p:nvSpPr>
          <p:cNvPr id="3" name="Content Placeholder 2"/>
          <p:cNvSpPr>
            <a:spLocks noGrp="1"/>
          </p:cNvSpPr>
          <p:nvPr>
            <p:ph idx="1"/>
          </p:nvPr>
        </p:nvSpPr>
        <p:spPr>
          <a:xfrm>
            <a:off x="609600" y="1600201"/>
            <a:ext cx="6154057" cy="4056748"/>
          </a:xfrm>
        </p:spPr>
        <p:txBody>
          <a:bodyPr>
            <a:normAutofit/>
          </a:bodyPr>
          <a:lstStyle/>
          <a:p>
            <a:pPr marL="0" indent="0">
              <a:buNone/>
            </a:pPr>
            <a:r>
              <a:rPr lang="en-GB" dirty="0"/>
              <a:t>Direct</a:t>
            </a:r>
          </a:p>
          <a:p>
            <a:pPr marL="609585" lvl="1" indent="0">
              <a:buNone/>
            </a:pPr>
            <a:r>
              <a:rPr lang="en-GB" i="1" dirty="0"/>
              <a:t>Exact key matches only – no wildcards</a:t>
            </a:r>
          </a:p>
          <a:p>
            <a:pPr marL="609585" lvl="1" indent="0">
              <a:buNone/>
            </a:pPr>
            <a:endParaRPr lang="en-GB" dirty="0"/>
          </a:p>
          <a:p>
            <a:pPr marL="0" indent="0">
              <a:buNone/>
            </a:pPr>
            <a:r>
              <a:rPr lang="en-GB" dirty="0"/>
              <a:t>Topic </a:t>
            </a:r>
          </a:p>
          <a:p>
            <a:pPr marL="609585" lvl="1" indent="0">
              <a:buNone/>
            </a:pPr>
            <a:r>
              <a:rPr lang="en-GB" i="1" dirty="0"/>
              <a:t>Wildcard support # and *</a:t>
            </a:r>
          </a:p>
          <a:p>
            <a:pPr marL="0" indent="0">
              <a:buNone/>
            </a:pPr>
            <a:endParaRPr lang="en-GB" dirty="0"/>
          </a:p>
          <a:p>
            <a:pPr marL="0" indent="0">
              <a:buNone/>
            </a:pPr>
            <a:r>
              <a:rPr lang="en-GB" dirty="0"/>
              <a:t>Fanout</a:t>
            </a:r>
          </a:p>
          <a:p>
            <a:pPr marL="609585" lvl="1" indent="0">
              <a:buNone/>
            </a:pPr>
            <a:r>
              <a:rPr lang="en-GB" i="1" dirty="0"/>
              <a:t>Keys ignored</a:t>
            </a:r>
          </a:p>
          <a:p>
            <a:pPr marL="609585" lvl="1" indent="0">
              <a:buNone/>
            </a:pPr>
            <a:endParaRPr lang="en-GB" dirty="0"/>
          </a:p>
          <a:p>
            <a:endParaRPr lang="en-GB" dirty="0"/>
          </a:p>
        </p:txBody>
      </p:sp>
      <p:grpSp>
        <p:nvGrpSpPr>
          <p:cNvPr id="4" name="Group 3"/>
          <p:cNvGrpSpPr/>
          <p:nvPr/>
        </p:nvGrpSpPr>
        <p:grpSpPr>
          <a:xfrm>
            <a:off x="9342372" y="2745592"/>
            <a:ext cx="1005096" cy="963302"/>
            <a:chOff x="4673140" y="1567555"/>
            <a:chExt cx="1005096" cy="963302"/>
          </a:xfrm>
        </p:grpSpPr>
        <p:sp>
          <p:nvSpPr>
            <p:cNvPr id="5" name="Oval 4"/>
            <p:cNvSpPr/>
            <p:nvPr/>
          </p:nvSpPr>
          <p:spPr>
            <a:xfrm>
              <a:off x="4673140" y="1567555"/>
              <a:ext cx="1005096" cy="963302"/>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6" name="Arrow: Right 5"/>
            <p:cNvSpPr/>
            <p:nvPr/>
          </p:nvSpPr>
          <p:spPr>
            <a:xfrm rot="2865391">
              <a:off x="4796015" y="1906270"/>
              <a:ext cx="836789" cy="300916"/>
            </a:xfrm>
            <a:prstGeom prst="rightArrow">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7" name="Arrow: Right 6"/>
            <p:cNvSpPr/>
            <p:nvPr/>
          </p:nvSpPr>
          <p:spPr>
            <a:xfrm rot="8424665">
              <a:off x="4715109" y="1904201"/>
              <a:ext cx="842072" cy="290011"/>
            </a:xfrm>
            <a:prstGeom prst="rightArrow">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29327008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5242560" cy="1143000"/>
          </a:xfrm>
        </p:spPr>
        <p:txBody>
          <a:bodyPr/>
          <a:lstStyle/>
          <a:p>
            <a:r>
              <a:rPr lang="en-GB" dirty="0"/>
              <a:t>AMQP - Topologies</a:t>
            </a:r>
          </a:p>
        </p:txBody>
      </p:sp>
      <p:sp>
        <p:nvSpPr>
          <p:cNvPr id="3" name="Content Placeholder 2"/>
          <p:cNvSpPr>
            <a:spLocks noGrp="1"/>
          </p:cNvSpPr>
          <p:nvPr>
            <p:ph idx="1"/>
          </p:nvPr>
        </p:nvSpPr>
        <p:spPr>
          <a:xfrm>
            <a:off x="609600" y="1600201"/>
            <a:ext cx="5242560" cy="4056748"/>
          </a:xfrm>
        </p:spPr>
        <p:txBody>
          <a:bodyPr>
            <a:normAutofit/>
          </a:bodyPr>
          <a:lstStyle/>
          <a:p>
            <a:pPr marL="0" indent="0">
              <a:buNone/>
            </a:pPr>
            <a:r>
              <a:rPr lang="en-GB" dirty="0"/>
              <a:t>Many to many</a:t>
            </a:r>
          </a:p>
          <a:p>
            <a:pPr marL="0" indent="0">
              <a:buNone/>
            </a:pPr>
            <a:endParaRPr lang="en-GB" dirty="0"/>
          </a:p>
          <a:p>
            <a:pPr marL="0" indent="0">
              <a:buNone/>
            </a:pPr>
            <a:endParaRPr lang="en-GB" dirty="0"/>
          </a:p>
          <a:p>
            <a:pPr marL="0" indent="0">
              <a:buNone/>
            </a:pPr>
            <a:endParaRPr lang="en-GB" dirty="0"/>
          </a:p>
          <a:p>
            <a:pPr marL="0" indent="0">
              <a:buNone/>
            </a:pPr>
            <a:r>
              <a:rPr lang="en-GB" dirty="0"/>
              <a:t>Round Robin – load balancing</a:t>
            </a:r>
          </a:p>
          <a:p>
            <a:pPr marL="0" indent="0">
              <a:buNone/>
            </a:pPr>
            <a:endParaRPr lang="en-GB" dirty="0"/>
          </a:p>
          <a:p>
            <a:pPr marL="0" indent="0">
              <a:buNone/>
            </a:pPr>
            <a:endParaRPr lang="en-GB" dirty="0"/>
          </a:p>
          <a:p>
            <a:pPr marL="0" indent="0">
              <a:buNone/>
            </a:pPr>
            <a:endParaRPr lang="en-GB" dirty="0"/>
          </a:p>
          <a:p>
            <a:pPr marL="0" indent="0">
              <a:buNone/>
            </a:pPr>
            <a:r>
              <a:rPr lang="en-GB" dirty="0"/>
              <a:t>Priority queues</a:t>
            </a:r>
          </a:p>
          <a:p>
            <a:endParaRPr lang="en-GB" dirty="0"/>
          </a:p>
          <a:p>
            <a:endParaRPr lang="en-GB" dirty="0"/>
          </a:p>
        </p:txBody>
      </p:sp>
      <p:sp>
        <p:nvSpPr>
          <p:cNvPr id="183" name="TextBox 182"/>
          <p:cNvSpPr txBox="1"/>
          <p:nvPr/>
        </p:nvSpPr>
        <p:spPr>
          <a:xfrm>
            <a:off x="6427293" y="1096554"/>
            <a:ext cx="882663" cy="338554"/>
          </a:xfrm>
          <a:prstGeom prst="rect">
            <a:avLst/>
          </a:prstGeom>
          <a:noFill/>
        </p:spPr>
        <p:txBody>
          <a:bodyPr wrap="square" rtlCol="0">
            <a:spAutoFit/>
          </a:bodyPr>
          <a:lstStyle/>
          <a:p>
            <a:r>
              <a:rPr lang="en-GB" sz="1600" dirty="0">
                <a:solidFill>
                  <a:schemeClr val="bg1"/>
                </a:solidFill>
              </a:rPr>
              <a:t>Fanout</a:t>
            </a:r>
          </a:p>
        </p:txBody>
      </p:sp>
      <p:grpSp>
        <p:nvGrpSpPr>
          <p:cNvPr id="239" name="Group 238"/>
          <p:cNvGrpSpPr/>
          <p:nvPr/>
        </p:nvGrpSpPr>
        <p:grpSpPr>
          <a:xfrm>
            <a:off x="5246999" y="190579"/>
            <a:ext cx="2000923" cy="2778503"/>
            <a:chOff x="5246999" y="190579"/>
            <a:chExt cx="2000923" cy="2778503"/>
          </a:xfrm>
        </p:grpSpPr>
        <p:grpSp>
          <p:nvGrpSpPr>
            <p:cNvPr id="147" name="Group 146"/>
            <p:cNvGrpSpPr/>
            <p:nvPr/>
          </p:nvGrpSpPr>
          <p:grpSpPr>
            <a:xfrm>
              <a:off x="5246999" y="190579"/>
              <a:ext cx="2000923" cy="2778503"/>
              <a:chOff x="7831515" y="1850292"/>
              <a:chExt cx="2000923" cy="2778503"/>
            </a:xfrm>
          </p:grpSpPr>
          <p:grpSp>
            <p:nvGrpSpPr>
              <p:cNvPr id="101" name="Group 100"/>
              <p:cNvGrpSpPr/>
              <p:nvPr/>
            </p:nvGrpSpPr>
            <p:grpSpPr>
              <a:xfrm>
                <a:off x="8159186" y="1863898"/>
                <a:ext cx="563662" cy="546849"/>
                <a:chOff x="6536454" y="613908"/>
                <a:chExt cx="1709059" cy="1607461"/>
              </a:xfrm>
            </p:grpSpPr>
            <p:sp>
              <p:nvSpPr>
                <p:cNvPr id="129" name="Oval 128"/>
                <p:cNvSpPr/>
                <p:nvPr/>
              </p:nvSpPr>
              <p:spPr>
                <a:xfrm>
                  <a:off x="6536454" y="613908"/>
                  <a:ext cx="1709059" cy="1607461"/>
                </a:xfrm>
                <a:prstGeom prst="ellipse">
                  <a:avLst/>
                </a:prstGeom>
                <a:solidFill>
                  <a:schemeClr val="tx2">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130" name="Picture 1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4785" y="813533"/>
                  <a:ext cx="372396" cy="1144271"/>
                </a:xfrm>
                <a:prstGeom prst="rect">
                  <a:avLst/>
                </a:prstGeom>
              </p:spPr>
            </p:pic>
          </p:grpSp>
          <p:sp>
            <p:nvSpPr>
              <p:cNvPr id="102" name="Rectangle: Rounded Corners 101"/>
              <p:cNvSpPr/>
              <p:nvPr/>
            </p:nvSpPr>
            <p:spPr>
              <a:xfrm>
                <a:off x="7831515" y="2557470"/>
                <a:ext cx="2000923" cy="1303371"/>
              </a:xfrm>
              <a:prstGeom prst="round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103" name="Group 102"/>
              <p:cNvGrpSpPr/>
              <p:nvPr/>
            </p:nvGrpSpPr>
            <p:grpSpPr>
              <a:xfrm>
                <a:off x="7939290" y="4110988"/>
                <a:ext cx="516525" cy="507049"/>
                <a:chOff x="10042067" y="3947500"/>
                <a:chExt cx="1709059" cy="1607461"/>
              </a:xfrm>
            </p:grpSpPr>
            <p:sp>
              <p:nvSpPr>
                <p:cNvPr id="127" name="Oval 126"/>
                <p:cNvSpPr/>
                <p:nvPr/>
              </p:nvSpPr>
              <p:spPr>
                <a:xfrm>
                  <a:off x="10042067" y="3947500"/>
                  <a:ext cx="1709059" cy="1607461"/>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128" name="Picture 127"/>
                <p:cNvPicPr>
                  <a:picLocks noChangeAspect="1"/>
                </p:cNvPicPr>
                <p:nvPr/>
              </p:nvPicPr>
              <p:blipFill>
                <a:blip r:embed="rId4"/>
                <a:stretch>
                  <a:fillRect/>
                </a:stretch>
              </p:blipFill>
              <p:spPr>
                <a:xfrm>
                  <a:off x="10437469" y="4297198"/>
                  <a:ext cx="945611" cy="945611"/>
                </a:xfrm>
                <a:prstGeom prst="rect">
                  <a:avLst/>
                </a:prstGeom>
              </p:spPr>
            </p:pic>
          </p:grpSp>
          <p:grpSp>
            <p:nvGrpSpPr>
              <p:cNvPr id="104" name="Group 103"/>
              <p:cNvGrpSpPr/>
              <p:nvPr/>
            </p:nvGrpSpPr>
            <p:grpSpPr>
              <a:xfrm>
                <a:off x="8558627" y="4116910"/>
                <a:ext cx="516525" cy="507049"/>
                <a:chOff x="10042069" y="1128493"/>
                <a:chExt cx="1709059" cy="1607461"/>
              </a:xfrm>
            </p:grpSpPr>
            <p:sp>
              <p:nvSpPr>
                <p:cNvPr id="125" name="Oval 124"/>
                <p:cNvSpPr/>
                <p:nvPr/>
              </p:nvSpPr>
              <p:spPr>
                <a:xfrm>
                  <a:off x="10042069" y="1128493"/>
                  <a:ext cx="1709059" cy="1607461"/>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126" name="Picture 125"/>
                <p:cNvPicPr>
                  <a:picLocks noChangeAspect="1"/>
                </p:cNvPicPr>
                <p:nvPr/>
              </p:nvPicPr>
              <p:blipFill>
                <a:blip r:embed="rId5"/>
                <a:stretch>
                  <a:fillRect/>
                </a:stretch>
              </p:blipFill>
              <p:spPr>
                <a:xfrm>
                  <a:off x="10350044" y="1385669"/>
                  <a:ext cx="1093107" cy="1093107"/>
                </a:xfrm>
                <a:prstGeom prst="rect">
                  <a:avLst/>
                </a:prstGeom>
              </p:spPr>
            </p:pic>
          </p:grpSp>
          <p:grpSp>
            <p:nvGrpSpPr>
              <p:cNvPr id="105" name="Group 104"/>
              <p:cNvGrpSpPr/>
              <p:nvPr/>
            </p:nvGrpSpPr>
            <p:grpSpPr>
              <a:xfrm>
                <a:off x="9193116" y="4121746"/>
                <a:ext cx="516525" cy="507049"/>
                <a:chOff x="10042069" y="1128493"/>
                <a:chExt cx="1709059" cy="1607461"/>
              </a:xfrm>
            </p:grpSpPr>
            <p:sp>
              <p:nvSpPr>
                <p:cNvPr id="123" name="Oval 122"/>
                <p:cNvSpPr/>
                <p:nvPr/>
              </p:nvSpPr>
              <p:spPr>
                <a:xfrm>
                  <a:off x="10042069" y="1128493"/>
                  <a:ext cx="1709059" cy="1607461"/>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124" name="Picture 123"/>
                <p:cNvPicPr>
                  <a:picLocks noChangeAspect="1"/>
                </p:cNvPicPr>
                <p:nvPr/>
              </p:nvPicPr>
              <p:blipFill>
                <a:blip r:embed="rId5"/>
                <a:stretch>
                  <a:fillRect/>
                </a:stretch>
              </p:blipFill>
              <p:spPr>
                <a:xfrm>
                  <a:off x="10350044" y="1385669"/>
                  <a:ext cx="1093107" cy="1093107"/>
                </a:xfrm>
                <a:prstGeom prst="rect">
                  <a:avLst/>
                </a:prstGeom>
              </p:spPr>
            </p:pic>
          </p:grpSp>
          <p:grpSp>
            <p:nvGrpSpPr>
              <p:cNvPr id="106" name="Group 105"/>
              <p:cNvGrpSpPr/>
              <p:nvPr/>
            </p:nvGrpSpPr>
            <p:grpSpPr>
              <a:xfrm>
                <a:off x="8816889" y="1850292"/>
                <a:ext cx="563662" cy="546849"/>
                <a:chOff x="6536454" y="613908"/>
                <a:chExt cx="1709059" cy="1607461"/>
              </a:xfrm>
            </p:grpSpPr>
            <p:sp>
              <p:nvSpPr>
                <p:cNvPr id="121" name="Oval 120"/>
                <p:cNvSpPr/>
                <p:nvPr/>
              </p:nvSpPr>
              <p:spPr>
                <a:xfrm>
                  <a:off x="6536454" y="613908"/>
                  <a:ext cx="1709059" cy="1607461"/>
                </a:xfrm>
                <a:prstGeom prst="ellipse">
                  <a:avLst/>
                </a:prstGeom>
                <a:solidFill>
                  <a:schemeClr val="tx2">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122" name="Picture 1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4785" y="813533"/>
                  <a:ext cx="372396" cy="1144271"/>
                </a:xfrm>
                <a:prstGeom prst="rect">
                  <a:avLst/>
                </a:prstGeom>
              </p:spPr>
            </p:pic>
          </p:grpSp>
          <p:grpSp>
            <p:nvGrpSpPr>
              <p:cNvPr id="107" name="Group 106"/>
              <p:cNvGrpSpPr/>
              <p:nvPr/>
            </p:nvGrpSpPr>
            <p:grpSpPr>
              <a:xfrm>
                <a:off x="8505491" y="2649203"/>
                <a:ext cx="563662" cy="546849"/>
                <a:chOff x="4673140" y="1567555"/>
                <a:chExt cx="1005096" cy="963302"/>
              </a:xfrm>
            </p:grpSpPr>
            <p:sp>
              <p:nvSpPr>
                <p:cNvPr id="118" name="Oval 117"/>
                <p:cNvSpPr/>
                <p:nvPr/>
              </p:nvSpPr>
              <p:spPr>
                <a:xfrm>
                  <a:off x="4673140" y="1567555"/>
                  <a:ext cx="1005096" cy="963302"/>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19" name="Arrow: Right 118"/>
                <p:cNvSpPr/>
                <p:nvPr/>
              </p:nvSpPr>
              <p:spPr>
                <a:xfrm rot="2865391">
                  <a:off x="4796015" y="1906270"/>
                  <a:ext cx="836789" cy="300916"/>
                </a:xfrm>
                <a:prstGeom prst="rightArrow">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20" name="Arrow: Right 119"/>
                <p:cNvSpPr/>
                <p:nvPr/>
              </p:nvSpPr>
              <p:spPr>
                <a:xfrm rot="8424665">
                  <a:off x="4715109" y="1904201"/>
                  <a:ext cx="842072" cy="290011"/>
                </a:xfrm>
                <a:prstGeom prst="rightArrow">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cxnSp>
            <p:nvCxnSpPr>
              <p:cNvPr id="108" name="Straight Arrow Connector 107"/>
              <p:cNvCxnSpPr>
                <a:stCxn id="143" idx="4"/>
                <a:endCxn id="127" idx="0"/>
              </p:cNvCxnSpPr>
              <p:nvPr/>
            </p:nvCxnSpPr>
            <p:spPr>
              <a:xfrm>
                <a:off x="8196995" y="3786681"/>
                <a:ext cx="558" cy="324307"/>
              </a:xfrm>
              <a:prstGeom prst="straightConnector1">
                <a:avLst/>
              </a:prstGeom>
              <a:ln w="41275">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09" name="Straight Arrow Connector 108"/>
              <p:cNvCxnSpPr>
                <a:stCxn id="136" idx="4"/>
                <a:endCxn id="123" idx="0"/>
              </p:cNvCxnSpPr>
              <p:nvPr/>
            </p:nvCxnSpPr>
            <p:spPr>
              <a:xfrm>
                <a:off x="9437658" y="3791156"/>
                <a:ext cx="13721" cy="330590"/>
              </a:xfrm>
              <a:prstGeom prst="straightConnector1">
                <a:avLst/>
              </a:prstGeom>
              <a:ln w="41275">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grpSp>
            <p:nvGrpSpPr>
              <p:cNvPr id="110" name="Group 109"/>
              <p:cNvGrpSpPr/>
              <p:nvPr/>
            </p:nvGrpSpPr>
            <p:grpSpPr>
              <a:xfrm>
                <a:off x="8528256" y="3250229"/>
                <a:ext cx="563662" cy="546849"/>
                <a:chOff x="4590279" y="1527272"/>
                <a:chExt cx="1005096" cy="963302"/>
              </a:xfrm>
            </p:grpSpPr>
            <p:grpSp>
              <p:nvGrpSpPr>
                <p:cNvPr id="112" name="Group 111"/>
                <p:cNvGrpSpPr/>
                <p:nvPr/>
              </p:nvGrpSpPr>
              <p:grpSpPr>
                <a:xfrm>
                  <a:off x="4590279" y="1527272"/>
                  <a:ext cx="1005096" cy="963302"/>
                  <a:chOff x="4590279" y="1527272"/>
                  <a:chExt cx="1005096" cy="963302"/>
                </a:xfrm>
              </p:grpSpPr>
              <p:sp>
                <p:nvSpPr>
                  <p:cNvPr id="116" name="Oval 115"/>
                  <p:cNvSpPr/>
                  <p:nvPr/>
                </p:nvSpPr>
                <p:spPr>
                  <a:xfrm>
                    <a:off x="4590279" y="1527272"/>
                    <a:ext cx="1005096" cy="963302"/>
                  </a:xfrm>
                  <a:prstGeom prst="ellipse">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17" name="Rectangle 116"/>
                  <p:cNvSpPr/>
                  <p:nvPr/>
                </p:nvSpPr>
                <p:spPr>
                  <a:xfrm>
                    <a:off x="4751740" y="2008923"/>
                    <a:ext cx="682171" cy="839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113" name="Rectangle 112"/>
                <p:cNvSpPr/>
                <p:nvPr/>
              </p:nvSpPr>
              <p:spPr>
                <a:xfrm>
                  <a:off x="4751739" y="2117874"/>
                  <a:ext cx="682171" cy="839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4" name="Rectangle 113"/>
                <p:cNvSpPr/>
                <p:nvPr/>
              </p:nvSpPr>
              <p:spPr>
                <a:xfrm>
                  <a:off x="4751738" y="1899972"/>
                  <a:ext cx="682171" cy="839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5" name="Rectangle 114"/>
                <p:cNvSpPr/>
                <p:nvPr/>
              </p:nvSpPr>
              <p:spPr>
                <a:xfrm>
                  <a:off x="4751737" y="1787161"/>
                  <a:ext cx="682171" cy="839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cxnSp>
            <p:nvCxnSpPr>
              <p:cNvPr id="111" name="Straight Arrow Connector 110"/>
              <p:cNvCxnSpPr>
                <a:stCxn id="116" idx="4"/>
                <a:endCxn id="125" idx="0"/>
              </p:cNvCxnSpPr>
              <p:nvPr/>
            </p:nvCxnSpPr>
            <p:spPr>
              <a:xfrm>
                <a:off x="8810087" y="3797078"/>
                <a:ext cx="6803" cy="319832"/>
              </a:xfrm>
              <a:prstGeom prst="straightConnector1">
                <a:avLst/>
              </a:prstGeom>
              <a:ln w="41275">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grpSp>
            <p:nvGrpSpPr>
              <p:cNvPr id="131" name="Group 130"/>
              <p:cNvGrpSpPr/>
              <p:nvPr/>
            </p:nvGrpSpPr>
            <p:grpSpPr>
              <a:xfrm>
                <a:off x="9155827" y="3244307"/>
                <a:ext cx="563662" cy="546849"/>
                <a:chOff x="4590279" y="1527272"/>
                <a:chExt cx="1005096" cy="963302"/>
              </a:xfrm>
            </p:grpSpPr>
            <p:grpSp>
              <p:nvGrpSpPr>
                <p:cNvPr id="132" name="Group 131"/>
                <p:cNvGrpSpPr/>
                <p:nvPr/>
              </p:nvGrpSpPr>
              <p:grpSpPr>
                <a:xfrm>
                  <a:off x="4590279" y="1527272"/>
                  <a:ext cx="1005096" cy="963302"/>
                  <a:chOff x="4590279" y="1527272"/>
                  <a:chExt cx="1005096" cy="963302"/>
                </a:xfrm>
              </p:grpSpPr>
              <p:sp>
                <p:nvSpPr>
                  <p:cNvPr id="136" name="Oval 135"/>
                  <p:cNvSpPr/>
                  <p:nvPr/>
                </p:nvSpPr>
                <p:spPr>
                  <a:xfrm>
                    <a:off x="4590279" y="1527272"/>
                    <a:ext cx="1005096" cy="963302"/>
                  </a:xfrm>
                  <a:prstGeom prst="ellipse">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37" name="Rectangle 136"/>
                  <p:cNvSpPr/>
                  <p:nvPr/>
                </p:nvSpPr>
                <p:spPr>
                  <a:xfrm>
                    <a:off x="4751740" y="2008923"/>
                    <a:ext cx="682171" cy="839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133" name="Rectangle 132"/>
                <p:cNvSpPr/>
                <p:nvPr/>
              </p:nvSpPr>
              <p:spPr>
                <a:xfrm>
                  <a:off x="4751739" y="2117874"/>
                  <a:ext cx="682171" cy="839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4" name="Rectangle 133"/>
                <p:cNvSpPr/>
                <p:nvPr/>
              </p:nvSpPr>
              <p:spPr>
                <a:xfrm>
                  <a:off x="4751738" y="1899972"/>
                  <a:ext cx="682171" cy="839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5" name="Rectangle 134"/>
                <p:cNvSpPr/>
                <p:nvPr/>
              </p:nvSpPr>
              <p:spPr>
                <a:xfrm>
                  <a:off x="4751737" y="1787161"/>
                  <a:ext cx="682171" cy="839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138" name="Group 137"/>
              <p:cNvGrpSpPr/>
              <p:nvPr/>
            </p:nvGrpSpPr>
            <p:grpSpPr>
              <a:xfrm>
                <a:off x="7915164" y="3239832"/>
                <a:ext cx="563662" cy="546849"/>
                <a:chOff x="4590279" y="1527272"/>
                <a:chExt cx="1005096" cy="963302"/>
              </a:xfrm>
            </p:grpSpPr>
            <p:grpSp>
              <p:nvGrpSpPr>
                <p:cNvPr id="139" name="Group 138"/>
                <p:cNvGrpSpPr/>
                <p:nvPr/>
              </p:nvGrpSpPr>
              <p:grpSpPr>
                <a:xfrm>
                  <a:off x="4590279" y="1527272"/>
                  <a:ext cx="1005096" cy="963302"/>
                  <a:chOff x="4590279" y="1527272"/>
                  <a:chExt cx="1005096" cy="963302"/>
                </a:xfrm>
              </p:grpSpPr>
              <p:sp>
                <p:nvSpPr>
                  <p:cNvPr id="143" name="Oval 142"/>
                  <p:cNvSpPr/>
                  <p:nvPr/>
                </p:nvSpPr>
                <p:spPr>
                  <a:xfrm>
                    <a:off x="4590279" y="1527272"/>
                    <a:ext cx="1005096" cy="963302"/>
                  </a:xfrm>
                  <a:prstGeom prst="ellipse">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44" name="Rectangle 143"/>
                  <p:cNvSpPr/>
                  <p:nvPr/>
                </p:nvSpPr>
                <p:spPr>
                  <a:xfrm>
                    <a:off x="4751740" y="2008923"/>
                    <a:ext cx="682171" cy="839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140" name="Rectangle 139"/>
                <p:cNvSpPr/>
                <p:nvPr/>
              </p:nvSpPr>
              <p:spPr>
                <a:xfrm>
                  <a:off x="4751739" y="2117874"/>
                  <a:ext cx="682171" cy="839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1" name="Rectangle 140"/>
                <p:cNvSpPr/>
                <p:nvPr/>
              </p:nvSpPr>
              <p:spPr>
                <a:xfrm>
                  <a:off x="4751738" y="1899972"/>
                  <a:ext cx="682171" cy="839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2" name="Rectangle 141"/>
                <p:cNvSpPr/>
                <p:nvPr/>
              </p:nvSpPr>
              <p:spPr>
                <a:xfrm>
                  <a:off x="4751737" y="1787161"/>
                  <a:ext cx="682171" cy="839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cxnSp>
          <p:nvCxnSpPr>
            <p:cNvPr id="186" name="Straight Arrow Connector 185"/>
            <p:cNvCxnSpPr>
              <a:stCxn id="118" idx="3"/>
              <a:endCxn id="143" idx="7"/>
            </p:cNvCxnSpPr>
            <p:nvPr/>
          </p:nvCxnSpPr>
          <p:spPr>
            <a:xfrm flipH="1">
              <a:off x="5811764" y="1456255"/>
              <a:ext cx="191757" cy="203948"/>
            </a:xfrm>
            <a:prstGeom prst="straightConnector1">
              <a:avLst/>
            </a:prstGeom>
            <a:ln w="41275">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89" name="Straight Arrow Connector 188"/>
            <p:cNvCxnSpPr>
              <a:stCxn id="118" idx="4"/>
              <a:endCxn id="115" idx="2"/>
            </p:cNvCxnSpPr>
            <p:nvPr/>
          </p:nvCxnSpPr>
          <p:spPr>
            <a:xfrm>
              <a:off x="6202806" y="1536339"/>
              <a:ext cx="22762" cy="249382"/>
            </a:xfrm>
            <a:prstGeom prst="straightConnector1">
              <a:avLst/>
            </a:prstGeom>
            <a:ln w="41275">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92" name="Straight Arrow Connector 191"/>
            <p:cNvCxnSpPr>
              <a:stCxn id="118" idx="5"/>
              <a:endCxn id="136" idx="1"/>
            </p:cNvCxnSpPr>
            <p:nvPr/>
          </p:nvCxnSpPr>
          <p:spPr>
            <a:xfrm>
              <a:off x="6402091" y="1456255"/>
              <a:ext cx="251766" cy="208423"/>
            </a:xfrm>
            <a:prstGeom prst="straightConnector1">
              <a:avLst/>
            </a:prstGeom>
            <a:ln w="41275">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grpSp>
      <p:grpSp>
        <p:nvGrpSpPr>
          <p:cNvPr id="5" name="Group 4"/>
          <p:cNvGrpSpPr/>
          <p:nvPr/>
        </p:nvGrpSpPr>
        <p:grpSpPr>
          <a:xfrm>
            <a:off x="7529753" y="1901215"/>
            <a:ext cx="2000923" cy="2793526"/>
            <a:chOff x="7529753" y="1901215"/>
            <a:chExt cx="2000923" cy="2793526"/>
          </a:xfrm>
        </p:grpSpPr>
        <p:grpSp>
          <p:nvGrpSpPr>
            <p:cNvPr id="27" name="Group 26"/>
            <p:cNvGrpSpPr/>
            <p:nvPr/>
          </p:nvGrpSpPr>
          <p:grpSpPr>
            <a:xfrm>
              <a:off x="7529753" y="1901215"/>
              <a:ext cx="2000923" cy="2793526"/>
              <a:chOff x="7529753" y="1901215"/>
              <a:chExt cx="2000923" cy="2793526"/>
            </a:xfrm>
          </p:grpSpPr>
          <p:grpSp>
            <p:nvGrpSpPr>
              <p:cNvPr id="149" name="Group 148"/>
              <p:cNvGrpSpPr/>
              <p:nvPr/>
            </p:nvGrpSpPr>
            <p:grpSpPr>
              <a:xfrm>
                <a:off x="7857424" y="1914821"/>
                <a:ext cx="563662" cy="546849"/>
                <a:chOff x="6536454" y="613908"/>
                <a:chExt cx="1709059" cy="1607461"/>
              </a:xfrm>
            </p:grpSpPr>
            <p:sp>
              <p:nvSpPr>
                <p:cNvPr id="177" name="Oval 176"/>
                <p:cNvSpPr/>
                <p:nvPr/>
              </p:nvSpPr>
              <p:spPr>
                <a:xfrm>
                  <a:off x="6536454" y="613908"/>
                  <a:ext cx="1709059" cy="1607461"/>
                </a:xfrm>
                <a:prstGeom prst="ellipse">
                  <a:avLst/>
                </a:prstGeom>
                <a:solidFill>
                  <a:schemeClr val="tx2">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178" name="Picture 17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4785" y="813533"/>
                  <a:ext cx="372396" cy="1144271"/>
                </a:xfrm>
                <a:prstGeom prst="rect">
                  <a:avLst/>
                </a:prstGeom>
              </p:spPr>
            </p:pic>
          </p:grpSp>
          <p:sp>
            <p:nvSpPr>
              <p:cNvPr id="150" name="Rectangle: Rounded Corners 149"/>
              <p:cNvSpPr/>
              <p:nvPr/>
            </p:nvSpPr>
            <p:spPr>
              <a:xfrm>
                <a:off x="7529753" y="2608393"/>
                <a:ext cx="2000923" cy="1303371"/>
              </a:xfrm>
              <a:prstGeom prst="round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154" name="Group 153"/>
              <p:cNvGrpSpPr/>
              <p:nvPr/>
            </p:nvGrpSpPr>
            <p:grpSpPr>
              <a:xfrm>
                <a:off x="8515127" y="1901215"/>
                <a:ext cx="563662" cy="546849"/>
                <a:chOff x="6536454" y="613908"/>
                <a:chExt cx="1709059" cy="1607461"/>
              </a:xfrm>
            </p:grpSpPr>
            <p:sp>
              <p:nvSpPr>
                <p:cNvPr id="169" name="Oval 168"/>
                <p:cNvSpPr/>
                <p:nvPr/>
              </p:nvSpPr>
              <p:spPr>
                <a:xfrm>
                  <a:off x="6536454" y="613908"/>
                  <a:ext cx="1709059" cy="1607461"/>
                </a:xfrm>
                <a:prstGeom prst="ellipse">
                  <a:avLst/>
                </a:prstGeom>
                <a:solidFill>
                  <a:schemeClr val="tx2">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170" name="Picture 16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4785" y="813533"/>
                  <a:ext cx="372396" cy="1144271"/>
                </a:xfrm>
                <a:prstGeom prst="rect">
                  <a:avLst/>
                </a:prstGeom>
              </p:spPr>
            </p:pic>
          </p:grpSp>
          <p:grpSp>
            <p:nvGrpSpPr>
              <p:cNvPr id="155" name="Group 154"/>
              <p:cNvGrpSpPr/>
              <p:nvPr/>
            </p:nvGrpSpPr>
            <p:grpSpPr>
              <a:xfrm>
                <a:off x="8203729" y="2700126"/>
                <a:ext cx="563662" cy="546849"/>
                <a:chOff x="4673140" y="1567555"/>
                <a:chExt cx="1005096" cy="963302"/>
              </a:xfrm>
            </p:grpSpPr>
            <p:sp>
              <p:nvSpPr>
                <p:cNvPr id="166" name="Oval 165"/>
                <p:cNvSpPr/>
                <p:nvPr/>
              </p:nvSpPr>
              <p:spPr>
                <a:xfrm>
                  <a:off x="4673140" y="1567555"/>
                  <a:ext cx="1005096" cy="963302"/>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67" name="Arrow: Right 166"/>
                <p:cNvSpPr/>
                <p:nvPr/>
              </p:nvSpPr>
              <p:spPr>
                <a:xfrm rot="2865391">
                  <a:off x="4796015" y="1906270"/>
                  <a:ext cx="836789" cy="300916"/>
                </a:xfrm>
                <a:prstGeom prst="rightArrow">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68" name="Arrow: Right 167"/>
                <p:cNvSpPr/>
                <p:nvPr/>
              </p:nvSpPr>
              <p:spPr>
                <a:xfrm rot="8424665">
                  <a:off x="4715109" y="1904201"/>
                  <a:ext cx="842072" cy="290011"/>
                </a:xfrm>
                <a:prstGeom prst="rightArrow">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cxnSp>
            <p:nvCxnSpPr>
              <p:cNvPr id="156" name="Straight Arrow Connector 155"/>
              <p:cNvCxnSpPr>
                <a:stCxn id="164" idx="4"/>
                <a:endCxn id="179" idx="0"/>
              </p:cNvCxnSpPr>
              <p:nvPr/>
            </p:nvCxnSpPr>
            <p:spPr>
              <a:xfrm flipH="1">
                <a:off x="7921744" y="3848001"/>
                <a:ext cx="586581" cy="349288"/>
              </a:xfrm>
              <a:prstGeom prst="straightConnector1">
                <a:avLst/>
              </a:prstGeom>
              <a:ln w="41275">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57" name="Straight Arrow Connector 156"/>
              <p:cNvCxnSpPr>
                <a:stCxn id="164" idx="4"/>
                <a:endCxn id="188" idx="0"/>
              </p:cNvCxnSpPr>
              <p:nvPr/>
            </p:nvCxnSpPr>
            <p:spPr>
              <a:xfrm>
                <a:off x="8508325" y="3848001"/>
                <a:ext cx="630224" cy="343626"/>
              </a:xfrm>
              <a:prstGeom prst="straightConnector1">
                <a:avLst/>
              </a:prstGeom>
              <a:ln w="41275">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grpSp>
            <p:nvGrpSpPr>
              <p:cNvPr id="158" name="Group 157"/>
              <p:cNvGrpSpPr/>
              <p:nvPr/>
            </p:nvGrpSpPr>
            <p:grpSpPr>
              <a:xfrm>
                <a:off x="8226494" y="3301152"/>
                <a:ext cx="563662" cy="546849"/>
                <a:chOff x="4590279" y="1527272"/>
                <a:chExt cx="1005096" cy="963302"/>
              </a:xfrm>
            </p:grpSpPr>
            <p:grpSp>
              <p:nvGrpSpPr>
                <p:cNvPr id="160" name="Group 159"/>
                <p:cNvGrpSpPr/>
                <p:nvPr/>
              </p:nvGrpSpPr>
              <p:grpSpPr>
                <a:xfrm>
                  <a:off x="4590279" y="1527272"/>
                  <a:ext cx="1005096" cy="963302"/>
                  <a:chOff x="4590279" y="1527272"/>
                  <a:chExt cx="1005096" cy="963302"/>
                </a:xfrm>
              </p:grpSpPr>
              <p:sp>
                <p:nvSpPr>
                  <p:cNvPr id="164" name="Oval 163"/>
                  <p:cNvSpPr/>
                  <p:nvPr/>
                </p:nvSpPr>
                <p:spPr>
                  <a:xfrm>
                    <a:off x="4590279" y="1527272"/>
                    <a:ext cx="1005096" cy="963302"/>
                  </a:xfrm>
                  <a:prstGeom prst="ellipse">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65" name="Rectangle 164"/>
                  <p:cNvSpPr/>
                  <p:nvPr/>
                </p:nvSpPr>
                <p:spPr>
                  <a:xfrm>
                    <a:off x="4751740" y="2008923"/>
                    <a:ext cx="682171" cy="839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161" name="Rectangle 160"/>
                <p:cNvSpPr/>
                <p:nvPr/>
              </p:nvSpPr>
              <p:spPr>
                <a:xfrm>
                  <a:off x="4751739" y="2117874"/>
                  <a:ext cx="682171" cy="839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2" name="Rectangle 161"/>
                <p:cNvSpPr/>
                <p:nvPr/>
              </p:nvSpPr>
              <p:spPr>
                <a:xfrm>
                  <a:off x="4751738" y="1899972"/>
                  <a:ext cx="682171" cy="839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3" name="Rectangle 162"/>
                <p:cNvSpPr/>
                <p:nvPr/>
              </p:nvSpPr>
              <p:spPr>
                <a:xfrm>
                  <a:off x="4751737" y="1787161"/>
                  <a:ext cx="682171" cy="839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cxnSp>
            <p:nvCxnSpPr>
              <p:cNvPr id="159" name="Straight Arrow Connector 158"/>
              <p:cNvCxnSpPr>
                <a:stCxn id="164" idx="4"/>
                <a:endCxn id="182" idx="0"/>
              </p:cNvCxnSpPr>
              <p:nvPr/>
            </p:nvCxnSpPr>
            <p:spPr>
              <a:xfrm>
                <a:off x="8508325" y="3848001"/>
                <a:ext cx="20869" cy="355362"/>
              </a:xfrm>
              <a:prstGeom prst="straightConnector1">
                <a:avLst/>
              </a:prstGeom>
              <a:ln w="41275">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grpSp>
            <p:nvGrpSpPr>
              <p:cNvPr id="145" name="Group 144"/>
              <p:cNvGrpSpPr/>
              <p:nvPr/>
            </p:nvGrpSpPr>
            <p:grpSpPr>
              <a:xfrm>
                <a:off x="7642297" y="4161911"/>
                <a:ext cx="558367" cy="526756"/>
                <a:chOff x="9572289" y="2644833"/>
                <a:chExt cx="1484586" cy="1433530"/>
              </a:xfrm>
            </p:grpSpPr>
            <p:sp>
              <p:nvSpPr>
                <p:cNvPr id="146" name="Oval 145"/>
                <p:cNvSpPr/>
                <p:nvPr/>
              </p:nvSpPr>
              <p:spPr>
                <a:xfrm>
                  <a:off x="9572289" y="2644833"/>
                  <a:ext cx="1484586" cy="1433530"/>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179" name="Picture 178"/>
                <p:cNvPicPr>
                  <a:picLocks noChangeAspect="1"/>
                </p:cNvPicPr>
                <p:nvPr/>
              </p:nvPicPr>
              <p:blipFill>
                <a:blip r:embed="rId6"/>
                <a:stretch>
                  <a:fillRect/>
                </a:stretch>
              </p:blipFill>
              <p:spPr>
                <a:xfrm>
                  <a:off x="9682963" y="2741113"/>
                  <a:ext cx="1264638" cy="1264638"/>
                </a:xfrm>
                <a:prstGeom prst="rect">
                  <a:avLst/>
                </a:prstGeom>
              </p:spPr>
            </p:pic>
          </p:grpSp>
          <p:grpSp>
            <p:nvGrpSpPr>
              <p:cNvPr id="180" name="Group 179"/>
              <p:cNvGrpSpPr/>
              <p:nvPr/>
            </p:nvGrpSpPr>
            <p:grpSpPr>
              <a:xfrm>
                <a:off x="8249747" y="4167985"/>
                <a:ext cx="558367" cy="526756"/>
                <a:chOff x="9572289" y="2644833"/>
                <a:chExt cx="1484586" cy="1433530"/>
              </a:xfrm>
            </p:grpSpPr>
            <p:sp>
              <p:nvSpPr>
                <p:cNvPr id="181" name="Oval 180"/>
                <p:cNvSpPr/>
                <p:nvPr/>
              </p:nvSpPr>
              <p:spPr>
                <a:xfrm>
                  <a:off x="9572289" y="2644833"/>
                  <a:ext cx="1484586" cy="1433530"/>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182" name="Picture 181"/>
                <p:cNvPicPr>
                  <a:picLocks noChangeAspect="1"/>
                </p:cNvPicPr>
                <p:nvPr/>
              </p:nvPicPr>
              <p:blipFill>
                <a:blip r:embed="rId6"/>
                <a:stretch>
                  <a:fillRect/>
                </a:stretch>
              </p:blipFill>
              <p:spPr>
                <a:xfrm>
                  <a:off x="9682963" y="2741113"/>
                  <a:ext cx="1264638" cy="1264638"/>
                </a:xfrm>
                <a:prstGeom prst="rect">
                  <a:avLst/>
                </a:prstGeom>
              </p:spPr>
            </p:pic>
          </p:grpSp>
          <p:grpSp>
            <p:nvGrpSpPr>
              <p:cNvPr id="185" name="Group 184"/>
              <p:cNvGrpSpPr/>
              <p:nvPr/>
            </p:nvGrpSpPr>
            <p:grpSpPr>
              <a:xfrm>
                <a:off x="8859102" y="4156249"/>
                <a:ext cx="558367" cy="526756"/>
                <a:chOff x="9572289" y="2644833"/>
                <a:chExt cx="1484586" cy="1433530"/>
              </a:xfrm>
            </p:grpSpPr>
            <p:sp>
              <p:nvSpPr>
                <p:cNvPr id="187" name="Oval 186"/>
                <p:cNvSpPr/>
                <p:nvPr/>
              </p:nvSpPr>
              <p:spPr>
                <a:xfrm>
                  <a:off x="9572289" y="2644833"/>
                  <a:ext cx="1484586" cy="1433530"/>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188" name="Picture 187"/>
                <p:cNvPicPr>
                  <a:picLocks noChangeAspect="1"/>
                </p:cNvPicPr>
                <p:nvPr/>
              </p:nvPicPr>
              <p:blipFill>
                <a:blip r:embed="rId6"/>
                <a:stretch>
                  <a:fillRect/>
                </a:stretch>
              </p:blipFill>
              <p:spPr>
                <a:xfrm>
                  <a:off x="9682963" y="2741113"/>
                  <a:ext cx="1264638" cy="1264638"/>
                </a:xfrm>
                <a:prstGeom prst="rect">
                  <a:avLst/>
                </a:prstGeom>
              </p:spPr>
            </p:pic>
          </p:grpSp>
        </p:grpSp>
        <p:cxnSp>
          <p:nvCxnSpPr>
            <p:cNvPr id="233" name="Straight Arrow Connector 232"/>
            <p:cNvCxnSpPr>
              <a:endCxn id="163" idx="0"/>
            </p:cNvCxnSpPr>
            <p:nvPr/>
          </p:nvCxnSpPr>
          <p:spPr>
            <a:xfrm>
              <a:off x="8500962" y="3181393"/>
              <a:ext cx="7360" cy="267293"/>
            </a:xfrm>
            <a:prstGeom prst="straightConnector1">
              <a:avLst/>
            </a:prstGeom>
            <a:ln w="41275">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grpSp>
      <p:grpSp>
        <p:nvGrpSpPr>
          <p:cNvPr id="4" name="Group 3"/>
          <p:cNvGrpSpPr/>
          <p:nvPr/>
        </p:nvGrpSpPr>
        <p:grpSpPr>
          <a:xfrm>
            <a:off x="10010984" y="2969082"/>
            <a:ext cx="2149867" cy="2787452"/>
            <a:chOff x="10010984" y="2969082"/>
            <a:chExt cx="2149867" cy="2787452"/>
          </a:xfrm>
        </p:grpSpPr>
        <p:grpSp>
          <p:nvGrpSpPr>
            <p:cNvPr id="191" name="Group 190"/>
            <p:cNvGrpSpPr/>
            <p:nvPr/>
          </p:nvGrpSpPr>
          <p:grpSpPr>
            <a:xfrm>
              <a:off x="10338655" y="2982688"/>
              <a:ext cx="563662" cy="546849"/>
              <a:chOff x="6536454" y="613908"/>
              <a:chExt cx="1709059" cy="1607461"/>
            </a:xfrm>
          </p:grpSpPr>
          <p:sp>
            <p:nvSpPr>
              <p:cNvPr id="221" name="Oval 220"/>
              <p:cNvSpPr/>
              <p:nvPr/>
            </p:nvSpPr>
            <p:spPr>
              <a:xfrm>
                <a:off x="6536454" y="613908"/>
                <a:ext cx="1709059" cy="1607461"/>
              </a:xfrm>
              <a:prstGeom prst="ellipse">
                <a:avLst/>
              </a:prstGeom>
              <a:solidFill>
                <a:schemeClr val="tx2">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222" name="Picture 2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4785" y="813533"/>
                <a:ext cx="372396" cy="1144271"/>
              </a:xfrm>
              <a:prstGeom prst="rect">
                <a:avLst/>
              </a:prstGeom>
            </p:spPr>
          </p:pic>
        </p:grpSp>
        <p:sp>
          <p:nvSpPr>
            <p:cNvPr id="193" name="Rectangle: Rounded Corners 192"/>
            <p:cNvSpPr/>
            <p:nvPr/>
          </p:nvSpPr>
          <p:spPr>
            <a:xfrm>
              <a:off x="10010984" y="3676260"/>
              <a:ext cx="2000923" cy="1303371"/>
            </a:xfrm>
            <a:prstGeom prst="round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194" name="Group 193"/>
            <p:cNvGrpSpPr/>
            <p:nvPr/>
          </p:nvGrpSpPr>
          <p:grpSpPr>
            <a:xfrm>
              <a:off x="10996358" y="2969082"/>
              <a:ext cx="563662" cy="546849"/>
              <a:chOff x="6536454" y="613908"/>
              <a:chExt cx="1709059" cy="1607461"/>
            </a:xfrm>
          </p:grpSpPr>
          <p:sp>
            <p:nvSpPr>
              <p:cNvPr id="219" name="Oval 218"/>
              <p:cNvSpPr/>
              <p:nvPr/>
            </p:nvSpPr>
            <p:spPr>
              <a:xfrm>
                <a:off x="6536454" y="613908"/>
                <a:ext cx="1709059" cy="1607461"/>
              </a:xfrm>
              <a:prstGeom prst="ellipse">
                <a:avLst/>
              </a:prstGeom>
              <a:solidFill>
                <a:schemeClr val="tx2">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220" name="Picture 2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4785" y="813533"/>
                <a:ext cx="372396" cy="1144271"/>
              </a:xfrm>
              <a:prstGeom prst="rect">
                <a:avLst/>
              </a:prstGeom>
            </p:spPr>
          </p:pic>
        </p:grpSp>
        <p:grpSp>
          <p:nvGrpSpPr>
            <p:cNvPr id="196" name="Group 195"/>
            <p:cNvGrpSpPr/>
            <p:nvPr/>
          </p:nvGrpSpPr>
          <p:grpSpPr>
            <a:xfrm>
              <a:off x="10777334" y="3768096"/>
              <a:ext cx="563662" cy="546849"/>
              <a:chOff x="4673140" y="1567555"/>
              <a:chExt cx="1005096" cy="963302"/>
            </a:xfrm>
          </p:grpSpPr>
          <p:sp>
            <p:nvSpPr>
              <p:cNvPr id="216" name="Oval 215"/>
              <p:cNvSpPr/>
              <p:nvPr/>
            </p:nvSpPr>
            <p:spPr>
              <a:xfrm>
                <a:off x="4673140" y="1567555"/>
                <a:ext cx="1005096" cy="963302"/>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17" name="Arrow: Right 216"/>
              <p:cNvSpPr/>
              <p:nvPr/>
            </p:nvSpPr>
            <p:spPr>
              <a:xfrm rot="2865391">
                <a:off x="4796015" y="1906270"/>
                <a:ext cx="836789" cy="300916"/>
              </a:xfrm>
              <a:prstGeom prst="rightArrow">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18" name="Arrow: Right 217"/>
              <p:cNvSpPr/>
              <p:nvPr/>
            </p:nvSpPr>
            <p:spPr>
              <a:xfrm rot="8424665">
                <a:off x="4715109" y="1904201"/>
                <a:ext cx="842072" cy="290011"/>
              </a:xfrm>
              <a:prstGeom prst="rightArrow">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cxnSp>
          <p:nvCxnSpPr>
            <p:cNvPr id="197" name="Straight Arrow Connector 196"/>
            <p:cNvCxnSpPr>
              <a:stCxn id="214" idx="4"/>
              <a:endCxn id="209" idx="0"/>
            </p:cNvCxnSpPr>
            <p:nvPr/>
          </p:nvCxnSpPr>
          <p:spPr>
            <a:xfrm flipH="1">
              <a:off x="10402975" y="4866081"/>
              <a:ext cx="237821" cy="399075"/>
            </a:xfrm>
            <a:prstGeom prst="straightConnector1">
              <a:avLst/>
            </a:prstGeom>
            <a:ln w="41275">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98" name="Straight Arrow Connector 197"/>
            <p:cNvCxnSpPr>
              <a:stCxn id="229" idx="4"/>
              <a:endCxn id="205" idx="0"/>
            </p:cNvCxnSpPr>
            <p:nvPr/>
          </p:nvCxnSpPr>
          <p:spPr>
            <a:xfrm>
              <a:off x="11616201" y="4874794"/>
              <a:ext cx="3579" cy="384700"/>
            </a:xfrm>
            <a:prstGeom prst="straightConnector1">
              <a:avLst/>
            </a:prstGeom>
            <a:ln w="41275">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grpSp>
          <p:nvGrpSpPr>
            <p:cNvPr id="199" name="Group 198"/>
            <p:cNvGrpSpPr/>
            <p:nvPr/>
          </p:nvGrpSpPr>
          <p:grpSpPr>
            <a:xfrm>
              <a:off x="10358965" y="4319232"/>
              <a:ext cx="563662" cy="546849"/>
              <a:chOff x="4590279" y="1527272"/>
              <a:chExt cx="1005096" cy="963302"/>
            </a:xfrm>
          </p:grpSpPr>
          <p:grpSp>
            <p:nvGrpSpPr>
              <p:cNvPr id="210" name="Group 209"/>
              <p:cNvGrpSpPr/>
              <p:nvPr/>
            </p:nvGrpSpPr>
            <p:grpSpPr>
              <a:xfrm>
                <a:off x="4590279" y="1527272"/>
                <a:ext cx="1005096" cy="963302"/>
                <a:chOff x="4590279" y="1527272"/>
                <a:chExt cx="1005096" cy="963302"/>
              </a:xfrm>
            </p:grpSpPr>
            <p:sp>
              <p:nvSpPr>
                <p:cNvPr id="214" name="Oval 213"/>
                <p:cNvSpPr/>
                <p:nvPr/>
              </p:nvSpPr>
              <p:spPr>
                <a:xfrm>
                  <a:off x="4590279" y="1527272"/>
                  <a:ext cx="1005096" cy="963302"/>
                </a:xfrm>
                <a:prstGeom prst="ellipse">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15" name="Rectangle 214"/>
                <p:cNvSpPr/>
                <p:nvPr/>
              </p:nvSpPr>
              <p:spPr>
                <a:xfrm>
                  <a:off x="4751740" y="2008923"/>
                  <a:ext cx="682171" cy="839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211" name="Rectangle 210"/>
              <p:cNvSpPr/>
              <p:nvPr/>
            </p:nvSpPr>
            <p:spPr>
              <a:xfrm>
                <a:off x="4751739" y="2117874"/>
                <a:ext cx="682171" cy="839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12" name="Rectangle 211"/>
              <p:cNvSpPr/>
              <p:nvPr/>
            </p:nvSpPr>
            <p:spPr>
              <a:xfrm>
                <a:off x="4751738" y="1899972"/>
                <a:ext cx="682171" cy="839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13" name="Rectangle 212"/>
              <p:cNvSpPr/>
              <p:nvPr/>
            </p:nvSpPr>
            <p:spPr>
              <a:xfrm>
                <a:off x="4751737" y="1787161"/>
                <a:ext cx="682171" cy="839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cxnSp>
          <p:nvCxnSpPr>
            <p:cNvPr id="200" name="Straight Arrow Connector 199"/>
            <p:cNvCxnSpPr>
              <a:stCxn id="214" idx="4"/>
              <a:endCxn id="207" idx="0"/>
            </p:cNvCxnSpPr>
            <p:nvPr/>
          </p:nvCxnSpPr>
          <p:spPr>
            <a:xfrm>
              <a:off x="10640796" y="4866081"/>
              <a:ext cx="369629" cy="394639"/>
            </a:xfrm>
            <a:prstGeom prst="straightConnector1">
              <a:avLst/>
            </a:prstGeom>
            <a:ln w="41275">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grpSp>
          <p:nvGrpSpPr>
            <p:cNvPr id="201" name="Group 200"/>
            <p:cNvGrpSpPr/>
            <p:nvPr/>
          </p:nvGrpSpPr>
          <p:grpSpPr>
            <a:xfrm>
              <a:off x="10123528" y="5229778"/>
              <a:ext cx="558367" cy="526756"/>
              <a:chOff x="9572289" y="2644833"/>
              <a:chExt cx="1484586" cy="1433530"/>
            </a:xfrm>
          </p:grpSpPr>
          <p:sp>
            <p:nvSpPr>
              <p:cNvPr id="208" name="Oval 207"/>
              <p:cNvSpPr/>
              <p:nvPr/>
            </p:nvSpPr>
            <p:spPr>
              <a:xfrm>
                <a:off x="9572289" y="2644833"/>
                <a:ext cx="1484586" cy="1433530"/>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209" name="Picture 208"/>
              <p:cNvPicPr>
                <a:picLocks noChangeAspect="1"/>
              </p:cNvPicPr>
              <p:nvPr/>
            </p:nvPicPr>
            <p:blipFill>
              <a:blip r:embed="rId6"/>
              <a:stretch>
                <a:fillRect/>
              </a:stretch>
            </p:blipFill>
            <p:spPr>
              <a:xfrm>
                <a:off x="9682963" y="2741113"/>
                <a:ext cx="1264638" cy="1264638"/>
              </a:xfrm>
              <a:prstGeom prst="rect">
                <a:avLst/>
              </a:prstGeom>
            </p:spPr>
          </p:pic>
        </p:grpSp>
        <p:grpSp>
          <p:nvGrpSpPr>
            <p:cNvPr id="202" name="Group 201"/>
            <p:cNvGrpSpPr/>
            <p:nvPr/>
          </p:nvGrpSpPr>
          <p:grpSpPr>
            <a:xfrm>
              <a:off x="10730978" y="5225342"/>
              <a:ext cx="558367" cy="526756"/>
              <a:chOff x="9572289" y="2644833"/>
              <a:chExt cx="1484586" cy="1433530"/>
            </a:xfrm>
          </p:grpSpPr>
          <p:sp>
            <p:nvSpPr>
              <p:cNvPr id="206" name="Oval 205"/>
              <p:cNvSpPr/>
              <p:nvPr/>
            </p:nvSpPr>
            <p:spPr>
              <a:xfrm>
                <a:off x="9572289" y="2644833"/>
                <a:ext cx="1484586" cy="1433530"/>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207" name="Picture 206"/>
              <p:cNvPicPr>
                <a:picLocks noChangeAspect="1"/>
              </p:cNvPicPr>
              <p:nvPr/>
            </p:nvPicPr>
            <p:blipFill>
              <a:blip r:embed="rId6"/>
              <a:stretch>
                <a:fillRect/>
              </a:stretch>
            </p:blipFill>
            <p:spPr>
              <a:xfrm>
                <a:off x="9682963" y="2741113"/>
                <a:ext cx="1264638" cy="1264638"/>
              </a:xfrm>
              <a:prstGeom prst="rect">
                <a:avLst/>
              </a:prstGeom>
            </p:spPr>
          </p:pic>
        </p:grpSp>
        <p:grpSp>
          <p:nvGrpSpPr>
            <p:cNvPr id="203" name="Group 202"/>
            <p:cNvGrpSpPr/>
            <p:nvPr/>
          </p:nvGrpSpPr>
          <p:grpSpPr>
            <a:xfrm>
              <a:off x="11340333" y="5224116"/>
              <a:ext cx="558367" cy="526756"/>
              <a:chOff x="9572289" y="2644833"/>
              <a:chExt cx="1484586" cy="1433530"/>
            </a:xfrm>
          </p:grpSpPr>
          <p:sp>
            <p:nvSpPr>
              <p:cNvPr id="204" name="Oval 203"/>
              <p:cNvSpPr/>
              <p:nvPr/>
            </p:nvSpPr>
            <p:spPr>
              <a:xfrm>
                <a:off x="9572289" y="2644833"/>
                <a:ext cx="1484586" cy="1433530"/>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205" name="Picture 204"/>
              <p:cNvPicPr>
                <a:picLocks noChangeAspect="1"/>
              </p:cNvPicPr>
              <p:nvPr/>
            </p:nvPicPr>
            <p:blipFill>
              <a:blip r:embed="rId6"/>
              <a:stretch>
                <a:fillRect/>
              </a:stretch>
            </p:blipFill>
            <p:spPr>
              <a:xfrm>
                <a:off x="9682963" y="2741113"/>
                <a:ext cx="1264638" cy="1264638"/>
              </a:xfrm>
              <a:prstGeom prst="rect">
                <a:avLst/>
              </a:prstGeom>
            </p:spPr>
          </p:pic>
        </p:grpSp>
        <p:grpSp>
          <p:nvGrpSpPr>
            <p:cNvPr id="224" name="Group 223"/>
            <p:cNvGrpSpPr/>
            <p:nvPr/>
          </p:nvGrpSpPr>
          <p:grpSpPr>
            <a:xfrm>
              <a:off x="11334370" y="4327945"/>
              <a:ext cx="563662" cy="546849"/>
              <a:chOff x="4590279" y="1527272"/>
              <a:chExt cx="1005096" cy="963302"/>
            </a:xfrm>
          </p:grpSpPr>
          <p:grpSp>
            <p:nvGrpSpPr>
              <p:cNvPr id="225" name="Group 224"/>
              <p:cNvGrpSpPr/>
              <p:nvPr/>
            </p:nvGrpSpPr>
            <p:grpSpPr>
              <a:xfrm>
                <a:off x="4590279" y="1527272"/>
                <a:ext cx="1005096" cy="963302"/>
                <a:chOff x="4590279" y="1527272"/>
                <a:chExt cx="1005096" cy="963302"/>
              </a:xfrm>
            </p:grpSpPr>
            <p:sp>
              <p:nvSpPr>
                <p:cNvPr id="229" name="Oval 228"/>
                <p:cNvSpPr/>
                <p:nvPr/>
              </p:nvSpPr>
              <p:spPr>
                <a:xfrm>
                  <a:off x="4590279" y="1527272"/>
                  <a:ext cx="1005096" cy="963302"/>
                </a:xfrm>
                <a:prstGeom prst="ellipse">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30" name="Rectangle 229"/>
                <p:cNvSpPr/>
                <p:nvPr/>
              </p:nvSpPr>
              <p:spPr>
                <a:xfrm>
                  <a:off x="4751740" y="2008923"/>
                  <a:ext cx="682171" cy="839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226" name="Rectangle 225"/>
              <p:cNvSpPr/>
              <p:nvPr/>
            </p:nvSpPr>
            <p:spPr>
              <a:xfrm>
                <a:off x="4751739" y="2117874"/>
                <a:ext cx="682171" cy="839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27" name="Rectangle 226"/>
              <p:cNvSpPr/>
              <p:nvPr/>
            </p:nvSpPr>
            <p:spPr>
              <a:xfrm>
                <a:off x="4751738" y="1899972"/>
                <a:ext cx="682171" cy="839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28" name="Rectangle 227"/>
              <p:cNvSpPr/>
              <p:nvPr/>
            </p:nvSpPr>
            <p:spPr>
              <a:xfrm>
                <a:off x="4751737" y="1787161"/>
                <a:ext cx="682171" cy="839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231" name="TextBox 230"/>
            <p:cNvSpPr txBox="1"/>
            <p:nvPr/>
          </p:nvSpPr>
          <p:spPr>
            <a:xfrm>
              <a:off x="11278188" y="3846709"/>
              <a:ext cx="882663" cy="338554"/>
            </a:xfrm>
            <a:prstGeom prst="rect">
              <a:avLst/>
            </a:prstGeom>
            <a:noFill/>
          </p:spPr>
          <p:txBody>
            <a:bodyPr wrap="square" rtlCol="0">
              <a:spAutoFit/>
            </a:bodyPr>
            <a:lstStyle/>
            <a:p>
              <a:r>
                <a:rPr lang="en-GB" sz="1600" dirty="0">
                  <a:solidFill>
                    <a:schemeClr val="bg1"/>
                  </a:solidFill>
                </a:rPr>
                <a:t>Topic</a:t>
              </a:r>
            </a:p>
          </p:txBody>
        </p:sp>
        <p:sp>
          <p:nvSpPr>
            <p:cNvPr id="29" name="TextBox 28"/>
            <p:cNvSpPr txBox="1"/>
            <p:nvPr/>
          </p:nvSpPr>
          <p:spPr>
            <a:xfrm>
              <a:off x="11458163" y="4438974"/>
              <a:ext cx="368037" cy="369332"/>
            </a:xfrm>
            <a:prstGeom prst="rect">
              <a:avLst/>
            </a:prstGeom>
            <a:noFill/>
          </p:spPr>
          <p:txBody>
            <a:bodyPr wrap="square" rtlCol="0">
              <a:spAutoFit/>
            </a:bodyPr>
            <a:lstStyle/>
            <a:p>
              <a:r>
                <a:rPr lang="en-GB" dirty="0"/>
                <a:t>#</a:t>
              </a:r>
            </a:p>
          </p:txBody>
        </p:sp>
        <p:cxnSp>
          <p:nvCxnSpPr>
            <p:cNvPr id="234" name="Straight Arrow Connector 233"/>
            <p:cNvCxnSpPr>
              <a:stCxn id="216" idx="5"/>
              <a:endCxn id="229" idx="1"/>
            </p:cNvCxnSpPr>
            <p:nvPr/>
          </p:nvCxnSpPr>
          <p:spPr>
            <a:xfrm>
              <a:off x="11258450" y="4234861"/>
              <a:ext cx="158466" cy="173168"/>
            </a:xfrm>
            <a:prstGeom prst="straightConnector1">
              <a:avLst/>
            </a:prstGeom>
            <a:ln w="41275">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35" name="Straight Arrow Connector 234"/>
            <p:cNvCxnSpPr>
              <a:stCxn id="216" idx="3"/>
              <a:endCxn id="214" idx="0"/>
            </p:cNvCxnSpPr>
            <p:nvPr/>
          </p:nvCxnSpPr>
          <p:spPr>
            <a:xfrm flipH="1">
              <a:off x="10640796" y="4234861"/>
              <a:ext cx="219084" cy="84371"/>
            </a:xfrm>
            <a:prstGeom prst="straightConnector1">
              <a:avLst/>
            </a:prstGeom>
            <a:ln w="41275">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grpSp>
      <p:sp>
        <p:nvSpPr>
          <p:cNvPr id="148" name="TextBox 147"/>
          <p:cNvSpPr txBox="1"/>
          <p:nvPr/>
        </p:nvSpPr>
        <p:spPr>
          <a:xfrm>
            <a:off x="6434074" y="1069392"/>
            <a:ext cx="882663" cy="338554"/>
          </a:xfrm>
          <a:prstGeom prst="rect">
            <a:avLst/>
          </a:prstGeom>
          <a:noFill/>
        </p:spPr>
        <p:txBody>
          <a:bodyPr wrap="square" rtlCol="0">
            <a:spAutoFit/>
          </a:bodyPr>
          <a:lstStyle/>
          <a:p>
            <a:r>
              <a:rPr lang="en-GB" sz="1600" dirty="0">
                <a:solidFill>
                  <a:schemeClr val="bg1"/>
                </a:solidFill>
              </a:rPr>
              <a:t>Fanout</a:t>
            </a:r>
          </a:p>
        </p:txBody>
      </p:sp>
    </p:spTree>
    <p:extLst>
      <p:ext uri="{BB962C8B-B14F-4D97-AF65-F5344CB8AC3E}">
        <p14:creationId xmlns:p14="http://schemas.microsoft.com/office/powerpoint/2010/main" val="383924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 name="Rectangle: Rounded Corners 56"/>
          <p:cNvSpPr/>
          <p:nvPr/>
        </p:nvSpPr>
        <p:spPr>
          <a:xfrm>
            <a:off x="6724559" y="2240584"/>
            <a:ext cx="1358775" cy="644572"/>
          </a:xfrm>
          <a:prstGeom prst="round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5" name="Rectangle: Rounded Corners 54"/>
          <p:cNvSpPr/>
          <p:nvPr/>
        </p:nvSpPr>
        <p:spPr>
          <a:xfrm>
            <a:off x="10387682" y="2878290"/>
            <a:ext cx="619403" cy="644572"/>
          </a:xfrm>
          <a:prstGeom prst="round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4" name="Rectangle: Rounded Corners 53"/>
          <p:cNvSpPr/>
          <p:nvPr/>
        </p:nvSpPr>
        <p:spPr>
          <a:xfrm>
            <a:off x="9349822" y="159807"/>
            <a:ext cx="1358776" cy="644572"/>
          </a:xfrm>
          <a:prstGeom prst="round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3" name="Rectangle: Rounded Corners 52"/>
          <p:cNvSpPr/>
          <p:nvPr/>
        </p:nvSpPr>
        <p:spPr>
          <a:xfrm>
            <a:off x="9006770" y="2865979"/>
            <a:ext cx="1358775" cy="644572"/>
          </a:xfrm>
          <a:prstGeom prst="round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t>AMQP - Topologies</a:t>
            </a:r>
          </a:p>
        </p:txBody>
      </p:sp>
      <p:sp>
        <p:nvSpPr>
          <p:cNvPr id="3" name="Content Placeholder 2"/>
          <p:cNvSpPr>
            <a:spLocks noGrp="1"/>
          </p:cNvSpPr>
          <p:nvPr>
            <p:ph idx="1"/>
          </p:nvPr>
        </p:nvSpPr>
        <p:spPr>
          <a:xfrm>
            <a:off x="609600" y="1600201"/>
            <a:ext cx="6012147" cy="4056748"/>
          </a:xfrm>
        </p:spPr>
        <p:txBody>
          <a:bodyPr>
            <a:normAutofit fontScale="92500" lnSpcReduction="20000"/>
          </a:bodyPr>
          <a:lstStyle/>
          <a:p>
            <a:r>
              <a:rPr lang="en-GB" dirty="0"/>
              <a:t>Containers</a:t>
            </a:r>
          </a:p>
          <a:p>
            <a:pPr lvl="1"/>
            <a:r>
              <a:rPr lang="en-GB" dirty="0"/>
              <a:t>Groups of nodes</a:t>
            </a:r>
          </a:p>
          <a:p>
            <a:r>
              <a:rPr lang="en-GB" dirty="0"/>
              <a:t>Nodes</a:t>
            </a:r>
          </a:p>
          <a:p>
            <a:pPr lvl="1"/>
            <a:r>
              <a:rPr lang="en-GB" dirty="0"/>
              <a:t>Publisher / Consumer / Queue</a:t>
            </a:r>
          </a:p>
          <a:p>
            <a:r>
              <a:rPr lang="en-GB" dirty="0"/>
              <a:t>Connections</a:t>
            </a:r>
          </a:p>
          <a:p>
            <a:pPr lvl="1"/>
            <a:r>
              <a:rPr lang="en-GB" dirty="0" err="1"/>
              <a:t>Comms</a:t>
            </a:r>
            <a:r>
              <a:rPr lang="en-GB" dirty="0"/>
              <a:t> between containers / security</a:t>
            </a:r>
          </a:p>
          <a:p>
            <a:r>
              <a:rPr lang="en-GB" dirty="0"/>
              <a:t>Sessions</a:t>
            </a:r>
          </a:p>
          <a:p>
            <a:pPr lvl="1"/>
            <a:r>
              <a:rPr lang="en-GB" dirty="0"/>
              <a:t>Multiple per connection / bidirectional</a:t>
            </a:r>
          </a:p>
          <a:p>
            <a:r>
              <a:rPr lang="en-GB" dirty="0"/>
              <a:t>Links</a:t>
            </a:r>
          </a:p>
          <a:p>
            <a:pPr lvl="1"/>
            <a:r>
              <a:rPr lang="en-GB" dirty="0"/>
              <a:t>Join 2 nodes – multiple per sessions</a:t>
            </a:r>
          </a:p>
          <a:p>
            <a:pPr lvl="1"/>
            <a:r>
              <a:rPr lang="en-GB" dirty="0"/>
              <a:t>One way</a:t>
            </a:r>
          </a:p>
          <a:p>
            <a:pPr lvl="1"/>
            <a:r>
              <a:rPr lang="en-GB" dirty="0"/>
              <a:t>Link state is recoverable / </a:t>
            </a:r>
            <a:r>
              <a:rPr lang="en-GB" dirty="0" err="1"/>
              <a:t>resumable</a:t>
            </a:r>
            <a:endParaRPr lang="en-GB" dirty="0"/>
          </a:p>
          <a:p>
            <a:pPr lvl="1"/>
            <a:endParaRPr lang="en-GB" dirty="0"/>
          </a:p>
          <a:p>
            <a:endParaRPr lang="en-GB" dirty="0"/>
          </a:p>
          <a:p>
            <a:endParaRPr lang="en-GB" dirty="0"/>
          </a:p>
          <a:p>
            <a:endParaRPr lang="en-GB" dirty="0"/>
          </a:p>
          <a:p>
            <a:endParaRPr lang="en-GB" dirty="0"/>
          </a:p>
        </p:txBody>
      </p:sp>
      <p:grpSp>
        <p:nvGrpSpPr>
          <p:cNvPr id="9" name="Group 8"/>
          <p:cNvGrpSpPr/>
          <p:nvPr/>
        </p:nvGrpSpPr>
        <p:grpSpPr>
          <a:xfrm>
            <a:off x="9404530" y="221114"/>
            <a:ext cx="563662" cy="546849"/>
            <a:chOff x="6536454" y="613908"/>
            <a:chExt cx="1709059" cy="1607461"/>
          </a:xfrm>
        </p:grpSpPr>
        <p:sp>
          <p:nvSpPr>
            <p:cNvPr id="51" name="Oval 50"/>
            <p:cNvSpPr/>
            <p:nvPr/>
          </p:nvSpPr>
          <p:spPr>
            <a:xfrm>
              <a:off x="6536454" y="613908"/>
              <a:ext cx="1709059" cy="1607461"/>
            </a:xfrm>
            <a:prstGeom prst="ellipse">
              <a:avLst/>
            </a:prstGeom>
            <a:solidFill>
              <a:schemeClr val="tx2">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52" name="Picture 5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4785" y="813533"/>
              <a:ext cx="372396" cy="1144271"/>
            </a:xfrm>
            <a:prstGeom prst="rect">
              <a:avLst/>
            </a:prstGeom>
          </p:spPr>
        </p:pic>
      </p:grpSp>
      <p:sp>
        <p:nvSpPr>
          <p:cNvPr id="10" name="Rectangle: Rounded Corners 9"/>
          <p:cNvSpPr/>
          <p:nvPr/>
        </p:nvSpPr>
        <p:spPr>
          <a:xfrm>
            <a:off x="9041233" y="1118474"/>
            <a:ext cx="2000923" cy="1303371"/>
          </a:xfrm>
          <a:prstGeom prst="round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11" name="Group 10"/>
          <p:cNvGrpSpPr/>
          <p:nvPr/>
        </p:nvGrpSpPr>
        <p:grpSpPr>
          <a:xfrm>
            <a:off x="9149008" y="2916862"/>
            <a:ext cx="516525" cy="507049"/>
            <a:chOff x="10042067" y="3947500"/>
            <a:chExt cx="1709059" cy="1607461"/>
          </a:xfrm>
        </p:grpSpPr>
        <p:sp>
          <p:nvSpPr>
            <p:cNvPr id="49" name="Oval 48"/>
            <p:cNvSpPr/>
            <p:nvPr/>
          </p:nvSpPr>
          <p:spPr>
            <a:xfrm>
              <a:off x="10042067" y="3947500"/>
              <a:ext cx="1709059" cy="1607461"/>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50" name="Picture 49"/>
            <p:cNvPicPr>
              <a:picLocks noChangeAspect="1"/>
            </p:cNvPicPr>
            <p:nvPr/>
          </p:nvPicPr>
          <p:blipFill>
            <a:blip r:embed="rId4"/>
            <a:stretch>
              <a:fillRect/>
            </a:stretch>
          </p:blipFill>
          <p:spPr>
            <a:xfrm>
              <a:off x="10437469" y="4297198"/>
              <a:ext cx="945611" cy="945611"/>
            </a:xfrm>
            <a:prstGeom prst="rect">
              <a:avLst/>
            </a:prstGeom>
          </p:spPr>
        </p:pic>
      </p:grpSp>
      <p:grpSp>
        <p:nvGrpSpPr>
          <p:cNvPr id="12" name="Group 11"/>
          <p:cNvGrpSpPr/>
          <p:nvPr/>
        </p:nvGrpSpPr>
        <p:grpSpPr>
          <a:xfrm>
            <a:off x="9768345" y="2922784"/>
            <a:ext cx="516525" cy="507049"/>
            <a:chOff x="10042069" y="1128493"/>
            <a:chExt cx="1709059" cy="1607461"/>
          </a:xfrm>
        </p:grpSpPr>
        <p:sp>
          <p:nvSpPr>
            <p:cNvPr id="47" name="Oval 46"/>
            <p:cNvSpPr/>
            <p:nvPr/>
          </p:nvSpPr>
          <p:spPr>
            <a:xfrm>
              <a:off x="10042069" y="1128493"/>
              <a:ext cx="1709059" cy="1607461"/>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48" name="Picture 47"/>
            <p:cNvPicPr>
              <a:picLocks noChangeAspect="1"/>
            </p:cNvPicPr>
            <p:nvPr/>
          </p:nvPicPr>
          <p:blipFill>
            <a:blip r:embed="rId5"/>
            <a:stretch>
              <a:fillRect/>
            </a:stretch>
          </p:blipFill>
          <p:spPr>
            <a:xfrm>
              <a:off x="10350044" y="1385669"/>
              <a:ext cx="1093107" cy="1093107"/>
            </a:xfrm>
            <a:prstGeom prst="rect">
              <a:avLst/>
            </a:prstGeom>
          </p:spPr>
        </p:pic>
      </p:grpSp>
      <p:grpSp>
        <p:nvGrpSpPr>
          <p:cNvPr id="13" name="Group 12"/>
          <p:cNvGrpSpPr/>
          <p:nvPr/>
        </p:nvGrpSpPr>
        <p:grpSpPr>
          <a:xfrm>
            <a:off x="10439120" y="2926048"/>
            <a:ext cx="516525" cy="507049"/>
            <a:chOff x="10042069" y="1128493"/>
            <a:chExt cx="1709059" cy="1607461"/>
          </a:xfrm>
        </p:grpSpPr>
        <p:sp>
          <p:nvSpPr>
            <p:cNvPr id="45" name="Oval 44"/>
            <p:cNvSpPr/>
            <p:nvPr/>
          </p:nvSpPr>
          <p:spPr>
            <a:xfrm>
              <a:off x="10042069" y="1128493"/>
              <a:ext cx="1709059" cy="1607461"/>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46" name="Picture 45"/>
            <p:cNvPicPr>
              <a:picLocks noChangeAspect="1"/>
            </p:cNvPicPr>
            <p:nvPr/>
          </p:nvPicPr>
          <p:blipFill>
            <a:blip r:embed="rId5"/>
            <a:stretch>
              <a:fillRect/>
            </a:stretch>
          </p:blipFill>
          <p:spPr>
            <a:xfrm>
              <a:off x="10350044" y="1385669"/>
              <a:ext cx="1093107" cy="1093107"/>
            </a:xfrm>
            <a:prstGeom prst="rect">
              <a:avLst/>
            </a:prstGeom>
          </p:spPr>
        </p:pic>
      </p:grpSp>
      <p:grpSp>
        <p:nvGrpSpPr>
          <p:cNvPr id="14" name="Group 13"/>
          <p:cNvGrpSpPr/>
          <p:nvPr/>
        </p:nvGrpSpPr>
        <p:grpSpPr>
          <a:xfrm>
            <a:off x="10062233" y="207508"/>
            <a:ext cx="563662" cy="546849"/>
            <a:chOff x="6536454" y="613908"/>
            <a:chExt cx="1709059" cy="1607461"/>
          </a:xfrm>
        </p:grpSpPr>
        <p:sp>
          <p:nvSpPr>
            <p:cNvPr id="43" name="Oval 42"/>
            <p:cNvSpPr/>
            <p:nvPr/>
          </p:nvSpPr>
          <p:spPr>
            <a:xfrm>
              <a:off x="6536454" y="613908"/>
              <a:ext cx="1709059" cy="1607461"/>
            </a:xfrm>
            <a:prstGeom prst="ellipse">
              <a:avLst/>
            </a:prstGeom>
            <a:solidFill>
              <a:schemeClr val="tx2">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44" name="Picture 4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4785" y="813533"/>
              <a:ext cx="372396" cy="1144271"/>
            </a:xfrm>
            <a:prstGeom prst="rect">
              <a:avLst/>
            </a:prstGeom>
          </p:spPr>
        </p:pic>
      </p:grpSp>
      <p:grpSp>
        <p:nvGrpSpPr>
          <p:cNvPr id="15" name="Group 14"/>
          <p:cNvGrpSpPr/>
          <p:nvPr/>
        </p:nvGrpSpPr>
        <p:grpSpPr>
          <a:xfrm>
            <a:off x="9715209" y="1210207"/>
            <a:ext cx="563662" cy="546849"/>
            <a:chOff x="4673140" y="1567555"/>
            <a:chExt cx="1005096" cy="963302"/>
          </a:xfrm>
        </p:grpSpPr>
        <p:sp>
          <p:nvSpPr>
            <p:cNvPr id="40" name="Oval 39"/>
            <p:cNvSpPr/>
            <p:nvPr/>
          </p:nvSpPr>
          <p:spPr>
            <a:xfrm>
              <a:off x="4673140" y="1567555"/>
              <a:ext cx="1005096" cy="963302"/>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41" name="Arrow: Right 40"/>
            <p:cNvSpPr/>
            <p:nvPr/>
          </p:nvSpPr>
          <p:spPr>
            <a:xfrm rot="2865391">
              <a:off x="4796015" y="1906270"/>
              <a:ext cx="836789" cy="300916"/>
            </a:xfrm>
            <a:prstGeom prst="rightArrow">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42" name="Arrow: Right 41"/>
            <p:cNvSpPr/>
            <p:nvPr/>
          </p:nvSpPr>
          <p:spPr>
            <a:xfrm rot="8424665">
              <a:off x="4715109" y="1904201"/>
              <a:ext cx="842072" cy="290011"/>
            </a:xfrm>
            <a:prstGeom prst="rightArrow">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cxnSp>
        <p:nvCxnSpPr>
          <p:cNvPr id="16" name="Straight Arrow Connector 15"/>
          <p:cNvCxnSpPr>
            <a:stCxn id="26" idx="4"/>
            <a:endCxn id="49" idx="0"/>
          </p:cNvCxnSpPr>
          <p:nvPr/>
        </p:nvCxnSpPr>
        <p:spPr>
          <a:xfrm>
            <a:off x="9406713" y="2347685"/>
            <a:ext cx="558" cy="569177"/>
          </a:xfrm>
          <a:prstGeom prst="straightConnector1">
            <a:avLst/>
          </a:prstGeom>
          <a:ln w="41275">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32" idx="4"/>
            <a:endCxn id="45" idx="0"/>
          </p:cNvCxnSpPr>
          <p:nvPr/>
        </p:nvCxnSpPr>
        <p:spPr>
          <a:xfrm>
            <a:off x="10678906" y="2352160"/>
            <a:ext cx="18477" cy="573888"/>
          </a:xfrm>
          <a:prstGeom prst="straightConnector1">
            <a:avLst/>
          </a:prstGeom>
          <a:ln w="41275">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grpSp>
        <p:nvGrpSpPr>
          <p:cNvPr id="18" name="Group 17"/>
          <p:cNvGrpSpPr/>
          <p:nvPr/>
        </p:nvGrpSpPr>
        <p:grpSpPr>
          <a:xfrm>
            <a:off x="9737974" y="1811233"/>
            <a:ext cx="563662" cy="546849"/>
            <a:chOff x="4590279" y="1527272"/>
            <a:chExt cx="1005096" cy="963302"/>
          </a:xfrm>
        </p:grpSpPr>
        <p:grpSp>
          <p:nvGrpSpPr>
            <p:cNvPr id="34" name="Group 33"/>
            <p:cNvGrpSpPr/>
            <p:nvPr/>
          </p:nvGrpSpPr>
          <p:grpSpPr>
            <a:xfrm>
              <a:off x="4590279" y="1527272"/>
              <a:ext cx="1005096" cy="963302"/>
              <a:chOff x="4590279" y="1527272"/>
              <a:chExt cx="1005096" cy="963302"/>
            </a:xfrm>
          </p:grpSpPr>
          <p:sp>
            <p:nvSpPr>
              <p:cNvPr id="38" name="Oval 37"/>
              <p:cNvSpPr/>
              <p:nvPr/>
            </p:nvSpPr>
            <p:spPr>
              <a:xfrm>
                <a:off x="4590279" y="1527272"/>
                <a:ext cx="1005096" cy="963302"/>
              </a:xfrm>
              <a:prstGeom prst="ellipse">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39" name="Rectangle 38"/>
              <p:cNvSpPr/>
              <p:nvPr/>
            </p:nvSpPr>
            <p:spPr>
              <a:xfrm>
                <a:off x="4751740" y="2008923"/>
                <a:ext cx="682171" cy="839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35" name="Rectangle 34"/>
            <p:cNvSpPr/>
            <p:nvPr/>
          </p:nvSpPr>
          <p:spPr>
            <a:xfrm>
              <a:off x="4751739" y="2117874"/>
              <a:ext cx="682171" cy="839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6" name="Rectangle 35"/>
            <p:cNvSpPr/>
            <p:nvPr/>
          </p:nvSpPr>
          <p:spPr>
            <a:xfrm>
              <a:off x="4751738" y="1899972"/>
              <a:ext cx="682171" cy="839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7" name="Rectangle 36"/>
            <p:cNvSpPr/>
            <p:nvPr/>
          </p:nvSpPr>
          <p:spPr>
            <a:xfrm>
              <a:off x="4751737" y="1787161"/>
              <a:ext cx="682171" cy="839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cxnSp>
        <p:nvCxnSpPr>
          <p:cNvPr id="19" name="Straight Arrow Connector 18"/>
          <p:cNvCxnSpPr>
            <a:stCxn id="38" idx="4"/>
            <a:endCxn id="47" idx="0"/>
          </p:cNvCxnSpPr>
          <p:nvPr/>
        </p:nvCxnSpPr>
        <p:spPr>
          <a:xfrm>
            <a:off x="10019805" y="2358082"/>
            <a:ext cx="6803" cy="564702"/>
          </a:xfrm>
          <a:prstGeom prst="straightConnector1">
            <a:avLst/>
          </a:prstGeom>
          <a:ln w="41275">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grpSp>
        <p:nvGrpSpPr>
          <p:cNvPr id="20" name="Group 19"/>
          <p:cNvGrpSpPr/>
          <p:nvPr/>
        </p:nvGrpSpPr>
        <p:grpSpPr>
          <a:xfrm>
            <a:off x="10397075" y="1805311"/>
            <a:ext cx="563662" cy="546849"/>
            <a:chOff x="4590279" y="1527272"/>
            <a:chExt cx="1005096" cy="963302"/>
          </a:xfrm>
        </p:grpSpPr>
        <p:grpSp>
          <p:nvGrpSpPr>
            <p:cNvPr id="28" name="Group 27"/>
            <p:cNvGrpSpPr/>
            <p:nvPr/>
          </p:nvGrpSpPr>
          <p:grpSpPr>
            <a:xfrm>
              <a:off x="4590279" y="1527272"/>
              <a:ext cx="1005096" cy="963302"/>
              <a:chOff x="4590279" y="1527272"/>
              <a:chExt cx="1005096" cy="963302"/>
            </a:xfrm>
          </p:grpSpPr>
          <p:sp>
            <p:nvSpPr>
              <p:cNvPr id="32" name="Oval 31"/>
              <p:cNvSpPr/>
              <p:nvPr/>
            </p:nvSpPr>
            <p:spPr>
              <a:xfrm>
                <a:off x="4590279" y="1527272"/>
                <a:ext cx="1005096" cy="963302"/>
              </a:xfrm>
              <a:prstGeom prst="ellipse">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33" name="Rectangle 32"/>
              <p:cNvSpPr/>
              <p:nvPr/>
            </p:nvSpPr>
            <p:spPr>
              <a:xfrm>
                <a:off x="4751740" y="2008923"/>
                <a:ext cx="682171" cy="839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29" name="Rectangle 28"/>
            <p:cNvSpPr/>
            <p:nvPr/>
          </p:nvSpPr>
          <p:spPr>
            <a:xfrm>
              <a:off x="4751739" y="2117874"/>
              <a:ext cx="682171" cy="839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0" name="Rectangle 29"/>
            <p:cNvSpPr/>
            <p:nvPr/>
          </p:nvSpPr>
          <p:spPr>
            <a:xfrm>
              <a:off x="4751738" y="1899972"/>
              <a:ext cx="682171" cy="839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1" name="Rectangle 30"/>
            <p:cNvSpPr/>
            <p:nvPr/>
          </p:nvSpPr>
          <p:spPr>
            <a:xfrm>
              <a:off x="4751737" y="1787161"/>
              <a:ext cx="682171" cy="839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21" name="Group 20"/>
          <p:cNvGrpSpPr/>
          <p:nvPr/>
        </p:nvGrpSpPr>
        <p:grpSpPr>
          <a:xfrm>
            <a:off x="9124882" y="1800836"/>
            <a:ext cx="563662" cy="546849"/>
            <a:chOff x="4590279" y="1527272"/>
            <a:chExt cx="1005096" cy="963302"/>
          </a:xfrm>
        </p:grpSpPr>
        <p:grpSp>
          <p:nvGrpSpPr>
            <p:cNvPr id="22" name="Group 21"/>
            <p:cNvGrpSpPr/>
            <p:nvPr/>
          </p:nvGrpSpPr>
          <p:grpSpPr>
            <a:xfrm>
              <a:off x="4590279" y="1527272"/>
              <a:ext cx="1005096" cy="963302"/>
              <a:chOff x="4590279" y="1527272"/>
              <a:chExt cx="1005096" cy="963302"/>
            </a:xfrm>
          </p:grpSpPr>
          <p:sp>
            <p:nvSpPr>
              <p:cNvPr id="26" name="Oval 25"/>
              <p:cNvSpPr/>
              <p:nvPr/>
            </p:nvSpPr>
            <p:spPr>
              <a:xfrm>
                <a:off x="4590279" y="1527272"/>
                <a:ext cx="1005096" cy="963302"/>
              </a:xfrm>
              <a:prstGeom prst="ellipse">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7" name="Rectangle 26"/>
              <p:cNvSpPr/>
              <p:nvPr/>
            </p:nvSpPr>
            <p:spPr>
              <a:xfrm>
                <a:off x="4751740" y="2008923"/>
                <a:ext cx="682171" cy="839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23" name="Rectangle 22"/>
            <p:cNvSpPr/>
            <p:nvPr/>
          </p:nvSpPr>
          <p:spPr>
            <a:xfrm>
              <a:off x="4751739" y="2117874"/>
              <a:ext cx="682171" cy="839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4" name="Rectangle 23"/>
            <p:cNvSpPr/>
            <p:nvPr/>
          </p:nvSpPr>
          <p:spPr>
            <a:xfrm>
              <a:off x="4751738" y="1899972"/>
              <a:ext cx="682171" cy="839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5" name="Rectangle 24"/>
            <p:cNvSpPr/>
            <p:nvPr/>
          </p:nvSpPr>
          <p:spPr>
            <a:xfrm>
              <a:off x="4751737" y="1787161"/>
              <a:ext cx="682171" cy="839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cxnSp>
        <p:nvCxnSpPr>
          <p:cNvPr id="6" name="Straight Arrow Connector 5"/>
          <p:cNvCxnSpPr>
            <a:stCxn id="40" idx="3"/>
            <a:endCxn id="26" idx="7"/>
          </p:cNvCxnSpPr>
          <p:nvPr/>
        </p:nvCxnSpPr>
        <p:spPr>
          <a:xfrm flipH="1">
            <a:off x="9605998" y="1676972"/>
            <a:ext cx="191757" cy="203948"/>
          </a:xfrm>
          <a:prstGeom prst="straightConnector1">
            <a:avLst/>
          </a:prstGeom>
          <a:ln w="41275">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a:stCxn id="40" idx="4"/>
            <a:endCxn id="37" idx="2"/>
          </p:cNvCxnSpPr>
          <p:nvPr/>
        </p:nvCxnSpPr>
        <p:spPr>
          <a:xfrm>
            <a:off x="9997040" y="1757056"/>
            <a:ext cx="22762" cy="249382"/>
          </a:xfrm>
          <a:prstGeom prst="straightConnector1">
            <a:avLst/>
          </a:prstGeom>
          <a:ln w="41275">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a:stCxn id="40" idx="5"/>
            <a:endCxn id="32" idx="1"/>
          </p:cNvCxnSpPr>
          <p:nvPr/>
        </p:nvCxnSpPr>
        <p:spPr>
          <a:xfrm>
            <a:off x="10196325" y="1676972"/>
            <a:ext cx="283296" cy="208423"/>
          </a:xfrm>
          <a:prstGeom prst="straightConnector1">
            <a:avLst/>
          </a:prstGeom>
          <a:ln w="41275">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a:off x="6726575" y="2391020"/>
            <a:ext cx="1300356" cy="369332"/>
          </a:xfrm>
          <a:prstGeom prst="rect">
            <a:avLst/>
          </a:prstGeom>
          <a:noFill/>
        </p:spPr>
        <p:txBody>
          <a:bodyPr wrap="none" rtlCol="0">
            <a:spAutoFit/>
          </a:bodyPr>
          <a:lstStyle/>
          <a:p>
            <a:r>
              <a:rPr lang="en-GB" dirty="0">
                <a:solidFill>
                  <a:schemeClr val="bg1"/>
                </a:solidFill>
              </a:rPr>
              <a:t>Containers</a:t>
            </a:r>
          </a:p>
        </p:txBody>
      </p:sp>
      <p:cxnSp>
        <p:nvCxnSpPr>
          <p:cNvPr id="58" name="Straight Arrow Connector 57"/>
          <p:cNvCxnSpPr>
            <a:stCxn id="51" idx="4"/>
            <a:endCxn id="40" idx="1"/>
          </p:cNvCxnSpPr>
          <p:nvPr/>
        </p:nvCxnSpPr>
        <p:spPr>
          <a:xfrm>
            <a:off x="9686361" y="767963"/>
            <a:ext cx="111394" cy="522328"/>
          </a:xfrm>
          <a:prstGeom prst="straightConnector1">
            <a:avLst/>
          </a:prstGeom>
          <a:ln w="41275">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a:stCxn id="43" idx="4"/>
            <a:endCxn id="40" idx="7"/>
          </p:cNvCxnSpPr>
          <p:nvPr/>
        </p:nvCxnSpPr>
        <p:spPr>
          <a:xfrm flipH="1">
            <a:off x="10196325" y="754357"/>
            <a:ext cx="147739" cy="535934"/>
          </a:xfrm>
          <a:prstGeom prst="straightConnector1">
            <a:avLst/>
          </a:prstGeom>
          <a:ln w="41275">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a:off x="6875407" y="1996322"/>
            <a:ext cx="381389" cy="0"/>
          </a:xfrm>
          <a:prstGeom prst="straightConnector1">
            <a:avLst/>
          </a:prstGeom>
          <a:ln w="41275">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a:off x="7375038" y="1811340"/>
            <a:ext cx="723275" cy="369332"/>
          </a:xfrm>
          <a:prstGeom prst="rect">
            <a:avLst/>
          </a:prstGeom>
          <a:noFill/>
        </p:spPr>
        <p:txBody>
          <a:bodyPr wrap="none" rtlCol="0">
            <a:spAutoFit/>
          </a:bodyPr>
          <a:lstStyle/>
          <a:p>
            <a:r>
              <a:rPr lang="en-GB" dirty="0"/>
              <a:t>Links</a:t>
            </a:r>
          </a:p>
        </p:txBody>
      </p:sp>
      <p:cxnSp>
        <p:nvCxnSpPr>
          <p:cNvPr id="67" name="Straight Arrow Connector 66"/>
          <p:cNvCxnSpPr/>
          <p:nvPr/>
        </p:nvCxnSpPr>
        <p:spPr>
          <a:xfrm>
            <a:off x="6875406" y="1614258"/>
            <a:ext cx="381389" cy="0"/>
          </a:xfrm>
          <a:prstGeom prst="straightConnector1">
            <a:avLst/>
          </a:prstGeom>
          <a:ln w="41275">
            <a:solidFill>
              <a:schemeClr val="tx1"/>
            </a:solidFill>
            <a:prstDash val="sysDot"/>
            <a:headEnd type="triangle"/>
            <a:tailEnd type="triangle"/>
          </a:ln>
        </p:spPr>
        <p:style>
          <a:lnRef idx="2">
            <a:schemeClr val="accent1"/>
          </a:lnRef>
          <a:fillRef idx="0">
            <a:schemeClr val="accent1"/>
          </a:fillRef>
          <a:effectRef idx="1">
            <a:schemeClr val="accent1"/>
          </a:effectRef>
          <a:fontRef idx="minor">
            <a:schemeClr val="tx1"/>
          </a:fontRef>
        </p:style>
      </p:cxnSp>
      <p:sp>
        <p:nvSpPr>
          <p:cNvPr id="68" name="TextBox 67"/>
          <p:cNvSpPr txBox="1"/>
          <p:nvPr/>
        </p:nvSpPr>
        <p:spPr>
          <a:xfrm>
            <a:off x="7335111" y="1422547"/>
            <a:ext cx="1467068" cy="369332"/>
          </a:xfrm>
          <a:prstGeom prst="rect">
            <a:avLst/>
          </a:prstGeom>
          <a:noFill/>
        </p:spPr>
        <p:txBody>
          <a:bodyPr wrap="none" rtlCol="0">
            <a:spAutoFit/>
          </a:bodyPr>
          <a:lstStyle/>
          <a:p>
            <a:r>
              <a:rPr lang="en-GB" dirty="0"/>
              <a:t>Connections</a:t>
            </a:r>
          </a:p>
        </p:txBody>
      </p:sp>
      <p:cxnSp>
        <p:nvCxnSpPr>
          <p:cNvPr id="69" name="Straight Arrow Connector 68"/>
          <p:cNvCxnSpPr>
            <a:stCxn id="54" idx="2"/>
            <a:endCxn id="10" idx="0"/>
          </p:cNvCxnSpPr>
          <p:nvPr/>
        </p:nvCxnSpPr>
        <p:spPr>
          <a:xfrm>
            <a:off x="10029210" y="804379"/>
            <a:ext cx="12485" cy="314095"/>
          </a:xfrm>
          <a:prstGeom prst="straightConnector1">
            <a:avLst/>
          </a:prstGeom>
          <a:ln w="41275">
            <a:solidFill>
              <a:schemeClr val="tx1"/>
            </a:solidFill>
            <a:prstDash val="sysDot"/>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a:endCxn id="53" idx="0"/>
          </p:cNvCxnSpPr>
          <p:nvPr/>
        </p:nvCxnSpPr>
        <p:spPr>
          <a:xfrm flipH="1">
            <a:off x="9686158" y="2391020"/>
            <a:ext cx="203" cy="474959"/>
          </a:xfrm>
          <a:prstGeom prst="straightConnector1">
            <a:avLst/>
          </a:prstGeom>
          <a:ln w="41275">
            <a:solidFill>
              <a:schemeClr val="tx1"/>
            </a:solidFill>
            <a:prstDash val="sysDot"/>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p:nvPr/>
        </p:nvCxnSpPr>
        <p:spPr>
          <a:xfrm>
            <a:off x="10842171" y="2375065"/>
            <a:ext cx="20395" cy="503225"/>
          </a:xfrm>
          <a:prstGeom prst="straightConnector1">
            <a:avLst/>
          </a:prstGeom>
          <a:ln w="41275">
            <a:solidFill>
              <a:schemeClr val="tx1"/>
            </a:solidFill>
            <a:prstDash val="sysDot"/>
            <a:headEnd type="triangle"/>
            <a:tailEnd type="triangle"/>
          </a:ln>
        </p:spPr>
        <p:style>
          <a:lnRef idx="2">
            <a:schemeClr val="accent1"/>
          </a:lnRef>
          <a:fillRef idx="0">
            <a:schemeClr val="accent1"/>
          </a:fillRef>
          <a:effectRef idx="1">
            <a:schemeClr val="accent1"/>
          </a:effectRef>
          <a:fontRef idx="minor">
            <a:schemeClr val="tx1"/>
          </a:fontRef>
        </p:style>
      </p:cxnSp>
      <p:sp>
        <p:nvSpPr>
          <p:cNvPr id="87" name="Rectangle: Rounded Corners 86"/>
          <p:cNvSpPr/>
          <p:nvPr/>
        </p:nvSpPr>
        <p:spPr>
          <a:xfrm>
            <a:off x="6678394" y="4400390"/>
            <a:ext cx="1419919" cy="1221409"/>
          </a:xfrm>
          <a:prstGeom prst="round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88" name="Rectangle: Rounded Corners 87"/>
          <p:cNvSpPr/>
          <p:nvPr/>
        </p:nvSpPr>
        <p:spPr>
          <a:xfrm>
            <a:off x="10493460" y="4400391"/>
            <a:ext cx="1419919" cy="1221409"/>
          </a:xfrm>
          <a:prstGeom prst="round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89" name="Group 88"/>
          <p:cNvGrpSpPr/>
          <p:nvPr/>
        </p:nvGrpSpPr>
        <p:grpSpPr>
          <a:xfrm>
            <a:off x="7116775" y="4757569"/>
            <a:ext cx="516525" cy="507049"/>
            <a:chOff x="10042067" y="3947500"/>
            <a:chExt cx="1709059" cy="1607461"/>
          </a:xfrm>
        </p:grpSpPr>
        <p:sp>
          <p:nvSpPr>
            <p:cNvPr id="90" name="Oval 89"/>
            <p:cNvSpPr/>
            <p:nvPr/>
          </p:nvSpPr>
          <p:spPr>
            <a:xfrm>
              <a:off x="10042067" y="3947500"/>
              <a:ext cx="1709059" cy="1607461"/>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91" name="Picture 90"/>
            <p:cNvPicPr>
              <a:picLocks noChangeAspect="1"/>
            </p:cNvPicPr>
            <p:nvPr/>
          </p:nvPicPr>
          <p:blipFill>
            <a:blip r:embed="rId4"/>
            <a:stretch>
              <a:fillRect/>
            </a:stretch>
          </p:blipFill>
          <p:spPr>
            <a:xfrm>
              <a:off x="10437469" y="4297198"/>
              <a:ext cx="945611" cy="945611"/>
            </a:xfrm>
            <a:prstGeom prst="rect">
              <a:avLst/>
            </a:prstGeom>
          </p:spPr>
        </p:pic>
      </p:grpSp>
      <p:grpSp>
        <p:nvGrpSpPr>
          <p:cNvPr id="92" name="Group 91"/>
          <p:cNvGrpSpPr/>
          <p:nvPr/>
        </p:nvGrpSpPr>
        <p:grpSpPr>
          <a:xfrm>
            <a:off x="10955645" y="4737668"/>
            <a:ext cx="563662" cy="546849"/>
            <a:chOff x="4590279" y="1527272"/>
            <a:chExt cx="1005096" cy="963302"/>
          </a:xfrm>
        </p:grpSpPr>
        <p:grpSp>
          <p:nvGrpSpPr>
            <p:cNvPr id="93" name="Group 92"/>
            <p:cNvGrpSpPr/>
            <p:nvPr/>
          </p:nvGrpSpPr>
          <p:grpSpPr>
            <a:xfrm>
              <a:off x="4590279" y="1527272"/>
              <a:ext cx="1005096" cy="963302"/>
              <a:chOff x="4590279" y="1527272"/>
              <a:chExt cx="1005096" cy="963302"/>
            </a:xfrm>
          </p:grpSpPr>
          <p:sp>
            <p:nvSpPr>
              <p:cNvPr id="97" name="Oval 96"/>
              <p:cNvSpPr/>
              <p:nvPr/>
            </p:nvSpPr>
            <p:spPr>
              <a:xfrm>
                <a:off x="4590279" y="1527272"/>
                <a:ext cx="1005096" cy="963302"/>
              </a:xfrm>
              <a:prstGeom prst="ellipse">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98" name="Rectangle 97"/>
              <p:cNvSpPr/>
              <p:nvPr/>
            </p:nvSpPr>
            <p:spPr>
              <a:xfrm>
                <a:off x="4751740" y="2008923"/>
                <a:ext cx="682171" cy="839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94" name="Rectangle 93"/>
            <p:cNvSpPr/>
            <p:nvPr/>
          </p:nvSpPr>
          <p:spPr>
            <a:xfrm>
              <a:off x="4751739" y="2117874"/>
              <a:ext cx="682171" cy="839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5" name="Rectangle 94"/>
            <p:cNvSpPr/>
            <p:nvPr/>
          </p:nvSpPr>
          <p:spPr>
            <a:xfrm>
              <a:off x="4751738" y="1899972"/>
              <a:ext cx="682171" cy="839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6" name="Rectangle 95"/>
            <p:cNvSpPr/>
            <p:nvPr/>
          </p:nvSpPr>
          <p:spPr>
            <a:xfrm>
              <a:off x="4751737" y="1787161"/>
              <a:ext cx="682171" cy="839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cxnSp>
        <p:nvCxnSpPr>
          <p:cNvPr id="103" name="Straight Connector 102"/>
          <p:cNvCxnSpPr/>
          <p:nvPr/>
        </p:nvCxnSpPr>
        <p:spPr>
          <a:xfrm>
            <a:off x="8098313" y="4642666"/>
            <a:ext cx="2433886" cy="19901"/>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a:off x="8047429" y="5451141"/>
            <a:ext cx="2433886" cy="19901"/>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105" name="TextBox 104"/>
          <p:cNvSpPr txBox="1"/>
          <p:nvPr/>
        </p:nvSpPr>
        <p:spPr>
          <a:xfrm>
            <a:off x="8507795" y="4322419"/>
            <a:ext cx="1351652" cy="369332"/>
          </a:xfrm>
          <a:prstGeom prst="rect">
            <a:avLst/>
          </a:prstGeom>
          <a:noFill/>
        </p:spPr>
        <p:txBody>
          <a:bodyPr wrap="none" rtlCol="0">
            <a:spAutoFit/>
          </a:bodyPr>
          <a:lstStyle/>
          <a:p>
            <a:r>
              <a:rPr lang="en-GB" dirty="0"/>
              <a:t>Connection</a:t>
            </a:r>
          </a:p>
        </p:txBody>
      </p:sp>
      <p:sp>
        <p:nvSpPr>
          <p:cNvPr id="117" name="Rectangle 116"/>
          <p:cNvSpPr/>
          <p:nvPr/>
        </p:nvSpPr>
        <p:spPr>
          <a:xfrm>
            <a:off x="8071681" y="4737668"/>
            <a:ext cx="2415940" cy="546849"/>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106" name="Straight Arrow Connector 105"/>
          <p:cNvCxnSpPr/>
          <p:nvPr/>
        </p:nvCxnSpPr>
        <p:spPr>
          <a:xfrm>
            <a:off x="7641567" y="5130423"/>
            <a:ext cx="3220999" cy="20166"/>
          </a:xfrm>
          <a:prstGeom prst="straightConnector1">
            <a:avLst/>
          </a:prstGeom>
          <a:ln w="41275">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11" name="Straight Arrow Connector 110"/>
          <p:cNvCxnSpPr/>
          <p:nvPr/>
        </p:nvCxnSpPr>
        <p:spPr>
          <a:xfrm flipH="1" flipV="1">
            <a:off x="7612613" y="4951013"/>
            <a:ext cx="3229558" cy="13344"/>
          </a:xfrm>
          <a:prstGeom prst="straightConnector1">
            <a:avLst/>
          </a:prstGeom>
          <a:ln w="41275">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18" name="TextBox 117"/>
          <p:cNvSpPr txBox="1"/>
          <p:nvPr/>
        </p:nvSpPr>
        <p:spPr>
          <a:xfrm>
            <a:off x="8668349" y="4641760"/>
            <a:ext cx="1005403" cy="369332"/>
          </a:xfrm>
          <a:prstGeom prst="rect">
            <a:avLst/>
          </a:prstGeom>
          <a:noFill/>
        </p:spPr>
        <p:txBody>
          <a:bodyPr wrap="none" rtlCol="0">
            <a:spAutoFit/>
          </a:bodyPr>
          <a:lstStyle/>
          <a:p>
            <a:r>
              <a:rPr lang="en-GB" dirty="0"/>
              <a:t>Session</a:t>
            </a:r>
          </a:p>
        </p:txBody>
      </p:sp>
    </p:spTree>
    <p:extLst>
      <p:ext uri="{BB962C8B-B14F-4D97-AF65-F5344CB8AC3E}">
        <p14:creationId xmlns:p14="http://schemas.microsoft.com/office/powerpoint/2010/main" val="33112256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Flow Control</a:t>
            </a:r>
          </a:p>
        </p:txBody>
      </p:sp>
      <p:sp>
        <p:nvSpPr>
          <p:cNvPr id="3" name="Content Placeholder 2"/>
          <p:cNvSpPr>
            <a:spLocks noGrp="1"/>
          </p:cNvSpPr>
          <p:nvPr>
            <p:ph idx="1"/>
          </p:nvPr>
        </p:nvSpPr>
        <p:spPr>
          <a:xfrm>
            <a:off x="609600" y="1600201"/>
            <a:ext cx="6360923" cy="4056748"/>
          </a:xfrm>
        </p:spPr>
        <p:txBody>
          <a:bodyPr>
            <a:normAutofit/>
          </a:bodyPr>
          <a:lstStyle/>
          <a:p>
            <a:pPr marL="0" indent="0">
              <a:buNone/>
            </a:pPr>
            <a:r>
              <a:rPr lang="en-GB" dirty="0"/>
              <a:t>Connection</a:t>
            </a:r>
          </a:p>
          <a:p>
            <a:pPr marL="609585" lvl="1" indent="0">
              <a:buNone/>
            </a:pPr>
            <a:r>
              <a:rPr lang="en-GB" i="1" dirty="0"/>
              <a:t>Max frame size </a:t>
            </a:r>
          </a:p>
          <a:p>
            <a:pPr marL="609585" lvl="1" indent="0">
              <a:buNone/>
            </a:pPr>
            <a:r>
              <a:rPr lang="en-GB" i="1" dirty="0"/>
              <a:t>Max number of channels</a:t>
            </a:r>
          </a:p>
          <a:p>
            <a:pPr marL="0" indent="0">
              <a:buNone/>
            </a:pPr>
            <a:endParaRPr lang="en-GB" dirty="0"/>
          </a:p>
          <a:p>
            <a:pPr marL="0" indent="0">
              <a:buNone/>
            </a:pPr>
            <a:r>
              <a:rPr lang="en-GB" dirty="0"/>
              <a:t>Session</a:t>
            </a:r>
          </a:p>
          <a:p>
            <a:pPr marL="609585" lvl="1" indent="0">
              <a:buNone/>
            </a:pPr>
            <a:r>
              <a:rPr lang="en-GB" i="1" dirty="0"/>
              <a:t>Maximum frame count</a:t>
            </a:r>
          </a:p>
          <a:p>
            <a:pPr marL="0" indent="0">
              <a:buNone/>
            </a:pPr>
            <a:endParaRPr lang="en-GB" dirty="0"/>
          </a:p>
          <a:p>
            <a:pPr marL="0" indent="0">
              <a:buNone/>
            </a:pPr>
            <a:r>
              <a:rPr lang="en-GB" dirty="0"/>
              <a:t>Link</a:t>
            </a:r>
          </a:p>
          <a:p>
            <a:pPr marL="609585" lvl="1" indent="0">
              <a:buNone/>
            </a:pPr>
            <a:r>
              <a:rPr lang="en-GB" dirty="0"/>
              <a:t>‘Credits’ per link limits number of messages</a:t>
            </a:r>
          </a:p>
          <a:p>
            <a:pPr lvl="1"/>
            <a:endParaRPr lang="en-GB" dirty="0"/>
          </a:p>
          <a:p>
            <a:pPr lvl="1"/>
            <a:endParaRPr lang="en-GB" dirty="0"/>
          </a:p>
          <a:p>
            <a:endParaRPr lang="en-GB" dirty="0"/>
          </a:p>
        </p:txBody>
      </p:sp>
      <p:sp>
        <p:nvSpPr>
          <p:cNvPr id="4" name="Rectangle: Rounded Corners 3"/>
          <p:cNvSpPr/>
          <p:nvPr/>
        </p:nvSpPr>
        <p:spPr>
          <a:xfrm>
            <a:off x="6591309" y="2557076"/>
            <a:ext cx="1419919" cy="1221409"/>
          </a:xfrm>
          <a:prstGeom prst="round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5" name="Rectangle: Rounded Corners 4"/>
          <p:cNvSpPr/>
          <p:nvPr/>
        </p:nvSpPr>
        <p:spPr>
          <a:xfrm>
            <a:off x="10406375" y="2557077"/>
            <a:ext cx="1419919" cy="1221409"/>
          </a:xfrm>
          <a:prstGeom prst="round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6" name="Group 5"/>
          <p:cNvGrpSpPr/>
          <p:nvPr/>
        </p:nvGrpSpPr>
        <p:grpSpPr>
          <a:xfrm>
            <a:off x="7029690" y="2914255"/>
            <a:ext cx="516525" cy="507049"/>
            <a:chOff x="10042067" y="3947500"/>
            <a:chExt cx="1709059" cy="1607461"/>
          </a:xfrm>
        </p:grpSpPr>
        <p:sp>
          <p:nvSpPr>
            <p:cNvPr id="7" name="Oval 6"/>
            <p:cNvSpPr/>
            <p:nvPr/>
          </p:nvSpPr>
          <p:spPr>
            <a:xfrm>
              <a:off x="10042067" y="3947500"/>
              <a:ext cx="1709059" cy="1607461"/>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8" name="Picture 7"/>
            <p:cNvPicPr>
              <a:picLocks noChangeAspect="1"/>
            </p:cNvPicPr>
            <p:nvPr/>
          </p:nvPicPr>
          <p:blipFill>
            <a:blip r:embed="rId3"/>
            <a:stretch>
              <a:fillRect/>
            </a:stretch>
          </p:blipFill>
          <p:spPr>
            <a:xfrm>
              <a:off x="10437469" y="4297198"/>
              <a:ext cx="945611" cy="945611"/>
            </a:xfrm>
            <a:prstGeom prst="rect">
              <a:avLst/>
            </a:prstGeom>
          </p:spPr>
        </p:pic>
      </p:grpSp>
      <p:grpSp>
        <p:nvGrpSpPr>
          <p:cNvPr id="9" name="Group 8"/>
          <p:cNvGrpSpPr/>
          <p:nvPr/>
        </p:nvGrpSpPr>
        <p:grpSpPr>
          <a:xfrm>
            <a:off x="10868560" y="2894354"/>
            <a:ext cx="563662" cy="546849"/>
            <a:chOff x="4590279" y="1527272"/>
            <a:chExt cx="1005096" cy="963302"/>
          </a:xfrm>
        </p:grpSpPr>
        <p:grpSp>
          <p:nvGrpSpPr>
            <p:cNvPr id="10" name="Group 9"/>
            <p:cNvGrpSpPr/>
            <p:nvPr/>
          </p:nvGrpSpPr>
          <p:grpSpPr>
            <a:xfrm>
              <a:off x="4590279" y="1527272"/>
              <a:ext cx="1005096" cy="963302"/>
              <a:chOff x="4590279" y="1527272"/>
              <a:chExt cx="1005096" cy="963302"/>
            </a:xfrm>
          </p:grpSpPr>
          <p:sp>
            <p:nvSpPr>
              <p:cNvPr id="14" name="Oval 13"/>
              <p:cNvSpPr/>
              <p:nvPr/>
            </p:nvSpPr>
            <p:spPr>
              <a:xfrm>
                <a:off x="4590279" y="1527272"/>
                <a:ext cx="1005096" cy="963302"/>
              </a:xfrm>
              <a:prstGeom prst="ellipse">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5" name="Rectangle 14"/>
              <p:cNvSpPr/>
              <p:nvPr/>
            </p:nvSpPr>
            <p:spPr>
              <a:xfrm>
                <a:off x="4751740" y="2008923"/>
                <a:ext cx="682171" cy="839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11" name="Rectangle 10"/>
            <p:cNvSpPr/>
            <p:nvPr/>
          </p:nvSpPr>
          <p:spPr>
            <a:xfrm>
              <a:off x="4751739" y="2117874"/>
              <a:ext cx="682171" cy="839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Rectangle 11"/>
            <p:cNvSpPr/>
            <p:nvPr/>
          </p:nvSpPr>
          <p:spPr>
            <a:xfrm>
              <a:off x="4751738" y="1899972"/>
              <a:ext cx="682171" cy="839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Rectangle 12"/>
            <p:cNvSpPr/>
            <p:nvPr/>
          </p:nvSpPr>
          <p:spPr>
            <a:xfrm>
              <a:off x="4751737" y="1787161"/>
              <a:ext cx="682171" cy="839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cxnSp>
        <p:nvCxnSpPr>
          <p:cNvPr id="16" name="Straight Connector 15"/>
          <p:cNvCxnSpPr/>
          <p:nvPr/>
        </p:nvCxnSpPr>
        <p:spPr>
          <a:xfrm>
            <a:off x="8011228" y="2799352"/>
            <a:ext cx="2433886" cy="19901"/>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7960344" y="3607827"/>
            <a:ext cx="2433886" cy="19901"/>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8420710" y="2479105"/>
            <a:ext cx="1351652" cy="369332"/>
          </a:xfrm>
          <a:prstGeom prst="rect">
            <a:avLst/>
          </a:prstGeom>
          <a:noFill/>
        </p:spPr>
        <p:txBody>
          <a:bodyPr wrap="none" rtlCol="0">
            <a:spAutoFit/>
          </a:bodyPr>
          <a:lstStyle/>
          <a:p>
            <a:r>
              <a:rPr lang="en-GB" dirty="0"/>
              <a:t>Connection</a:t>
            </a:r>
          </a:p>
        </p:txBody>
      </p:sp>
      <p:sp>
        <p:nvSpPr>
          <p:cNvPr id="19" name="Rectangle 18"/>
          <p:cNvSpPr/>
          <p:nvPr/>
        </p:nvSpPr>
        <p:spPr>
          <a:xfrm>
            <a:off x="7984596" y="2894354"/>
            <a:ext cx="2415940" cy="546849"/>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20" name="Straight Arrow Connector 19"/>
          <p:cNvCxnSpPr/>
          <p:nvPr/>
        </p:nvCxnSpPr>
        <p:spPr>
          <a:xfrm>
            <a:off x="7554482" y="3287109"/>
            <a:ext cx="3220999" cy="20166"/>
          </a:xfrm>
          <a:prstGeom prst="straightConnector1">
            <a:avLst/>
          </a:prstGeom>
          <a:ln w="41275">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flipV="1">
            <a:off x="7525528" y="3107699"/>
            <a:ext cx="3229558" cy="13344"/>
          </a:xfrm>
          <a:prstGeom prst="straightConnector1">
            <a:avLst/>
          </a:prstGeom>
          <a:ln w="41275">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8581264" y="2798446"/>
            <a:ext cx="1005403" cy="369332"/>
          </a:xfrm>
          <a:prstGeom prst="rect">
            <a:avLst/>
          </a:prstGeom>
          <a:noFill/>
        </p:spPr>
        <p:txBody>
          <a:bodyPr wrap="none" rtlCol="0">
            <a:spAutoFit/>
          </a:bodyPr>
          <a:lstStyle/>
          <a:p>
            <a:r>
              <a:rPr lang="en-GB" dirty="0"/>
              <a:t>Session</a:t>
            </a:r>
          </a:p>
        </p:txBody>
      </p:sp>
    </p:spTree>
    <p:extLst>
      <p:ext uri="{BB962C8B-B14F-4D97-AF65-F5344CB8AC3E}">
        <p14:creationId xmlns:p14="http://schemas.microsoft.com/office/powerpoint/2010/main" val="20622268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AMQP – Other features</a:t>
            </a:r>
          </a:p>
        </p:txBody>
      </p:sp>
      <p:sp>
        <p:nvSpPr>
          <p:cNvPr id="3" name="Content Placeholder 2"/>
          <p:cNvSpPr>
            <a:spLocks noGrp="1"/>
          </p:cNvSpPr>
          <p:nvPr>
            <p:ph idx="1"/>
          </p:nvPr>
        </p:nvSpPr>
        <p:spPr>
          <a:xfrm>
            <a:off x="609600" y="1600201"/>
            <a:ext cx="5558971" cy="968828"/>
          </a:xfrm>
        </p:spPr>
        <p:txBody>
          <a:bodyPr>
            <a:normAutofit/>
          </a:bodyPr>
          <a:lstStyle/>
          <a:p>
            <a:pPr marL="0" indent="0">
              <a:buNone/>
            </a:pPr>
            <a:r>
              <a:rPr lang="en-GB" dirty="0"/>
              <a:t>Exchanges </a:t>
            </a:r>
          </a:p>
          <a:p>
            <a:pPr marL="609585" lvl="1" indent="0">
              <a:buNone/>
            </a:pPr>
            <a:r>
              <a:rPr lang="en-GB" i="1" dirty="0"/>
              <a:t>durable / temporary / auto delete</a:t>
            </a:r>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lvl="1"/>
            <a:endParaRPr lang="en-GB" dirty="0"/>
          </a:p>
          <a:p>
            <a:endParaRPr lang="en-GB" dirty="0"/>
          </a:p>
          <a:p>
            <a:endParaRPr lang="en-GB" dirty="0"/>
          </a:p>
          <a:p>
            <a:endParaRPr lang="en-GB" dirty="0"/>
          </a:p>
        </p:txBody>
      </p:sp>
      <p:grpSp>
        <p:nvGrpSpPr>
          <p:cNvPr id="21" name="Group 20"/>
          <p:cNvGrpSpPr/>
          <p:nvPr/>
        </p:nvGrpSpPr>
        <p:grpSpPr>
          <a:xfrm>
            <a:off x="6334397" y="2498651"/>
            <a:ext cx="1329146" cy="1926253"/>
            <a:chOff x="8958725" y="1616431"/>
            <a:chExt cx="1329146" cy="1926253"/>
          </a:xfrm>
        </p:grpSpPr>
        <p:sp>
          <p:nvSpPr>
            <p:cNvPr id="5" name="Rectangle: Rounded Corners 4"/>
            <p:cNvSpPr/>
            <p:nvPr/>
          </p:nvSpPr>
          <p:spPr>
            <a:xfrm>
              <a:off x="8958725" y="1616431"/>
              <a:ext cx="1329146" cy="474732"/>
            </a:xfrm>
            <a:prstGeom prst="roundRect">
              <a:avLst/>
            </a:prstGeom>
            <a:solidFill>
              <a:schemeClr val="tx2"/>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dirty="0"/>
                <a:t>AMQP</a:t>
              </a:r>
            </a:p>
          </p:txBody>
        </p:sp>
        <p:sp>
          <p:nvSpPr>
            <p:cNvPr id="6" name="Rectangle: Rounded Corners 5"/>
            <p:cNvSpPr/>
            <p:nvPr/>
          </p:nvSpPr>
          <p:spPr>
            <a:xfrm>
              <a:off x="8958725" y="2585127"/>
              <a:ext cx="1329146" cy="474732"/>
            </a:xfrm>
            <a:prstGeom prst="roundRect">
              <a:avLst/>
            </a:prstGeom>
            <a:solidFill>
              <a:schemeClr val="bg1">
                <a:lumMod val="6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dirty="0"/>
                <a:t>TCP</a:t>
              </a:r>
            </a:p>
          </p:txBody>
        </p:sp>
        <p:sp>
          <p:nvSpPr>
            <p:cNvPr id="7" name="Rectangle: Rounded Corners 6"/>
            <p:cNvSpPr/>
            <p:nvPr/>
          </p:nvSpPr>
          <p:spPr>
            <a:xfrm>
              <a:off x="8958725" y="3067952"/>
              <a:ext cx="1329146" cy="474732"/>
            </a:xfrm>
            <a:prstGeom prst="roundRect">
              <a:avLst/>
            </a:prstGeom>
            <a:solidFill>
              <a:srgbClr val="FFC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dirty="0"/>
                <a:t>IP 4/6</a:t>
              </a:r>
            </a:p>
          </p:txBody>
        </p:sp>
        <p:sp>
          <p:nvSpPr>
            <p:cNvPr id="16" name="Rectangle: Rounded Corners 15"/>
            <p:cNvSpPr/>
            <p:nvPr/>
          </p:nvSpPr>
          <p:spPr>
            <a:xfrm>
              <a:off x="8958725" y="2100779"/>
              <a:ext cx="1329146" cy="474732"/>
            </a:xfrm>
            <a:prstGeom prst="roundRect">
              <a:avLst/>
            </a:prstGeom>
            <a:solidFill>
              <a:srgbClr val="92D05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dirty="0"/>
                <a:t>SSL</a:t>
              </a:r>
            </a:p>
          </p:txBody>
        </p:sp>
      </p:grpSp>
      <p:sp>
        <p:nvSpPr>
          <p:cNvPr id="4" name="TextBox 3"/>
          <p:cNvSpPr txBox="1"/>
          <p:nvPr/>
        </p:nvSpPr>
        <p:spPr>
          <a:xfrm>
            <a:off x="8705893" y="1647085"/>
            <a:ext cx="2032929" cy="461665"/>
          </a:xfrm>
          <a:prstGeom prst="rect">
            <a:avLst/>
          </a:prstGeom>
          <a:noFill/>
        </p:spPr>
        <p:txBody>
          <a:bodyPr wrap="none" rtlCol="0">
            <a:spAutoFit/>
          </a:bodyPr>
          <a:lstStyle/>
          <a:p>
            <a:r>
              <a:rPr lang="en-GB" sz="2400" dirty="0" err="1"/>
              <a:t>QoS</a:t>
            </a:r>
            <a:r>
              <a:rPr lang="en-GB" sz="2400" dirty="0"/>
              <a:t> – 3 level</a:t>
            </a:r>
          </a:p>
        </p:txBody>
      </p:sp>
      <p:sp>
        <p:nvSpPr>
          <p:cNvPr id="10" name="TextBox 9"/>
          <p:cNvSpPr txBox="1"/>
          <p:nvPr/>
        </p:nvSpPr>
        <p:spPr>
          <a:xfrm>
            <a:off x="2556593" y="3360265"/>
            <a:ext cx="2342308" cy="461665"/>
          </a:xfrm>
          <a:prstGeom prst="rect">
            <a:avLst/>
          </a:prstGeom>
          <a:noFill/>
        </p:spPr>
        <p:txBody>
          <a:bodyPr wrap="none" rtlCol="0">
            <a:spAutoFit/>
          </a:bodyPr>
          <a:lstStyle/>
          <a:p>
            <a:r>
              <a:rPr lang="en-GB" sz="2400" dirty="0"/>
              <a:t>Message expiry</a:t>
            </a:r>
          </a:p>
        </p:txBody>
      </p:sp>
      <p:sp>
        <p:nvSpPr>
          <p:cNvPr id="11" name="TextBox 10"/>
          <p:cNvSpPr txBox="1"/>
          <p:nvPr/>
        </p:nvSpPr>
        <p:spPr>
          <a:xfrm>
            <a:off x="9339080" y="4151501"/>
            <a:ext cx="1399742" cy="461665"/>
          </a:xfrm>
          <a:prstGeom prst="rect">
            <a:avLst/>
          </a:prstGeom>
          <a:noFill/>
        </p:spPr>
        <p:txBody>
          <a:bodyPr wrap="none" rtlCol="0">
            <a:spAutoFit/>
          </a:bodyPr>
          <a:lstStyle/>
          <a:p>
            <a:r>
              <a:rPr lang="en-GB" sz="2400" dirty="0"/>
              <a:t>Reply to:</a:t>
            </a:r>
          </a:p>
        </p:txBody>
      </p:sp>
      <p:sp>
        <p:nvSpPr>
          <p:cNvPr id="12" name="TextBox 11"/>
          <p:cNvSpPr txBox="1"/>
          <p:nvPr/>
        </p:nvSpPr>
        <p:spPr>
          <a:xfrm>
            <a:off x="779671" y="4613166"/>
            <a:ext cx="5024132" cy="830997"/>
          </a:xfrm>
          <a:prstGeom prst="rect">
            <a:avLst/>
          </a:prstGeom>
          <a:noFill/>
        </p:spPr>
        <p:txBody>
          <a:bodyPr wrap="none" rtlCol="0">
            <a:spAutoFit/>
          </a:bodyPr>
          <a:lstStyle/>
          <a:p>
            <a:r>
              <a:rPr lang="en-GB" sz="2400" dirty="0"/>
              <a:t>SASL negotiation</a:t>
            </a:r>
          </a:p>
          <a:p>
            <a:pPr marL="609585" lvl="1" indent="0">
              <a:buNone/>
            </a:pPr>
            <a:r>
              <a:rPr lang="en-GB" sz="2400" i="1" dirty="0"/>
              <a:t>Digest / SCRAM / Kerberos ….</a:t>
            </a:r>
          </a:p>
        </p:txBody>
      </p:sp>
    </p:spTree>
    <p:extLst>
      <p:ext uri="{BB962C8B-B14F-4D97-AF65-F5344CB8AC3E}">
        <p14:creationId xmlns:p14="http://schemas.microsoft.com/office/powerpoint/2010/main" val="2683657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Libraries and Brokers</a:t>
            </a:r>
          </a:p>
        </p:txBody>
      </p:sp>
      <p:sp>
        <p:nvSpPr>
          <p:cNvPr id="3" name="Content Placeholder 2"/>
          <p:cNvSpPr>
            <a:spLocks noGrp="1"/>
          </p:cNvSpPr>
          <p:nvPr>
            <p:ph idx="1"/>
          </p:nvPr>
        </p:nvSpPr>
        <p:spPr/>
        <p:txBody>
          <a:bodyPr/>
          <a:lstStyle/>
          <a:p>
            <a:pPr marL="0" indent="0">
              <a:buNone/>
            </a:pPr>
            <a:r>
              <a:rPr lang="en-GB" dirty="0"/>
              <a:t>Client libraries – C / Java / C++ / Node</a:t>
            </a:r>
          </a:p>
          <a:p>
            <a:pPr marL="0" indent="0">
              <a:buNone/>
            </a:pPr>
            <a:endParaRPr lang="en-GB" dirty="0"/>
          </a:p>
          <a:p>
            <a:pPr marL="0" indent="0">
              <a:buNone/>
            </a:pPr>
            <a:r>
              <a:rPr lang="en-GB" dirty="0"/>
              <a:t>Open Source Brokers</a:t>
            </a:r>
          </a:p>
          <a:p>
            <a:pPr marL="609585" lvl="1" indent="0">
              <a:buNone/>
            </a:pPr>
            <a:r>
              <a:rPr lang="en-GB" i="1" dirty="0" err="1"/>
              <a:t>RabbitMQ</a:t>
            </a:r>
            <a:endParaRPr lang="en-GB" i="1" dirty="0"/>
          </a:p>
          <a:p>
            <a:pPr marL="609585" lvl="1" indent="0">
              <a:buNone/>
            </a:pPr>
            <a:r>
              <a:rPr lang="en-GB" i="1" dirty="0"/>
              <a:t>Apache </a:t>
            </a:r>
            <a:r>
              <a:rPr lang="en-GB" i="1" dirty="0" err="1"/>
              <a:t>ActiveMQ</a:t>
            </a:r>
            <a:r>
              <a:rPr lang="en-GB" i="1" dirty="0"/>
              <a:t> </a:t>
            </a:r>
          </a:p>
          <a:p>
            <a:pPr marL="0" indent="0">
              <a:buNone/>
            </a:pPr>
            <a:endParaRPr lang="en-GB" dirty="0"/>
          </a:p>
          <a:p>
            <a:pPr marL="0" indent="0">
              <a:buNone/>
            </a:pPr>
            <a:r>
              <a:rPr lang="en-GB" dirty="0"/>
              <a:t>Used by Sentience </a:t>
            </a:r>
            <a:r>
              <a:rPr lang="en-GB" dirty="0" err="1"/>
              <a:t>IoT</a:t>
            </a:r>
            <a:r>
              <a:rPr lang="en-GB" dirty="0"/>
              <a:t> platform</a:t>
            </a:r>
          </a:p>
          <a:p>
            <a:pPr marL="0" indent="0">
              <a:buNone/>
            </a:pPr>
            <a:endParaRPr lang="en-GB" dirty="0"/>
          </a:p>
        </p:txBody>
      </p:sp>
      <p:pic>
        <p:nvPicPr>
          <p:cNvPr id="1028" name="Picture 4" descr="Image result for rabbitm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8531" y="1618760"/>
            <a:ext cx="3713869" cy="138309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activem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8975" y="3184418"/>
            <a:ext cx="4132980" cy="1239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21739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ile:Fight Club logo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4210" y="384790"/>
            <a:ext cx="3757447" cy="831335"/>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a:off x="6321973" y="1600201"/>
            <a:ext cx="5528441" cy="4056748"/>
          </a:xfrm>
          <a:prstGeom prst="rect">
            <a:avLst/>
          </a:prstGeom>
        </p:spPr>
        <p:txBody>
          <a:bodyPr vert="horz" lIns="91440" tIns="45720" rIns="91440" bIns="45720" rtlCol="0">
            <a:normAutofit/>
          </a:bodyPr>
          <a:lstStyle>
            <a:lvl1pPr marL="457189" indent="-457189" algn="l" defTabSz="609585" rtl="0" eaLnBrk="1" latinLnBrk="0" hangingPunct="1">
              <a:spcBef>
                <a:spcPct val="20000"/>
              </a:spcBef>
              <a:buFont typeface="Arial"/>
              <a:buChar char="•"/>
              <a:defRPr sz="240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2133"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1867"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1600"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14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endParaRPr lang="en-GB" dirty="0"/>
          </a:p>
        </p:txBody>
      </p:sp>
      <p:sp>
        <p:nvSpPr>
          <p:cNvPr id="6" name="Rectangle 5"/>
          <p:cNvSpPr/>
          <p:nvPr/>
        </p:nvSpPr>
        <p:spPr>
          <a:xfrm>
            <a:off x="609600" y="5277086"/>
            <a:ext cx="10962289" cy="276999"/>
          </a:xfrm>
          <a:prstGeom prst="rect">
            <a:avLst/>
          </a:prstGeom>
        </p:spPr>
        <p:txBody>
          <a:bodyPr wrap="square">
            <a:spAutoFit/>
          </a:bodyPr>
          <a:lstStyle/>
          <a:p>
            <a:r>
              <a:rPr lang="en-GB" sz="1200" dirty="0"/>
              <a:t>* https://www.researchgate.net/publication/282914203_A_comparative_evaluation_of_AMQP_and_MQTT_protocols_over_unstable_and_mobile_networks</a:t>
            </a:r>
          </a:p>
        </p:txBody>
      </p:sp>
      <p:pic>
        <p:nvPicPr>
          <p:cNvPr id="9" name="Picture 2" descr="Boxing Ring, Wrestling, Wrestler, Fighter, Competi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2858" y="443439"/>
            <a:ext cx="4257556" cy="261662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a:stretch>
            <a:fillRect/>
          </a:stretch>
        </p:blipFill>
        <p:spPr>
          <a:xfrm>
            <a:off x="532273" y="1600201"/>
            <a:ext cx="1999255" cy="598262"/>
          </a:xfrm>
          <a:prstGeom prst="rect">
            <a:avLst/>
          </a:prstGeom>
        </p:spPr>
      </p:pic>
      <p:pic>
        <p:nvPicPr>
          <p:cNvPr id="14" name="Picture 2" descr="Image result for amq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43111" y="4519925"/>
            <a:ext cx="2006600" cy="10033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988457" y="2947474"/>
            <a:ext cx="184731" cy="369332"/>
          </a:xfrm>
          <a:prstGeom prst="rect">
            <a:avLst/>
          </a:prstGeom>
          <a:noFill/>
        </p:spPr>
        <p:txBody>
          <a:bodyPr wrap="none" rtlCol="0">
            <a:spAutoFit/>
          </a:bodyPr>
          <a:lstStyle/>
          <a:p>
            <a:endParaRPr lang="en-GB" dirty="0"/>
          </a:p>
        </p:txBody>
      </p:sp>
      <p:sp>
        <p:nvSpPr>
          <p:cNvPr id="16" name="TextBox 15"/>
          <p:cNvSpPr txBox="1"/>
          <p:nvPr/>
        </p:nvSpPr>
        <p:spPr>
          <a:xfrm>
            <a:off x="683105" y="2602952"/>
            <a:ext cx="4208268" cy="738664"/>
          </a:xfrm>
          <a:prstGeom prst="rect">
            <a:avLst/>
          </a:prstGeom>
          <a:noFill/>
        </p:spPr>
        <p:txBody>
          <a:bodyPr wrap="none" rtlCol="0">
            <a:spAutoFit/>
          </a:bodyPr>
          <a:lstStyle/>
          <a:p>
            <a:r>
              <a:rPr lang="en-GB" sz="2400" dirty="0"/>
              <a:t>MQTT more battery efficient *</a:t>
            </a:r>
          </a:p>
          <a:p>
            <a:endParaRPr lang="en-GB" dirty="0"/>
          </a:p>
        </p:txBody>
      </p:sp>
      <p:sp>
        <p:nvSpPr>
          <p:cNvPr id="18" name="Rectangle 17"/>
          <p:cNvSpPr/>
          <p:nvPr/>
        </p:nvSpPr>
        <p:spPr>
          <a:xfrm>
            <a:off x="5918361" y="4127673"/>
            <a:ext cx="3348994" cy="461665"/>
          </a:xfrm>
          <a:prstGeom prst="rect">
            <a:avLst/>
          </a:prstGeom>
        </p:spPr>
        <p:txBody>
          <a:bodyPr wrap="none">
            <a:spAutoFit/>
          </a:bodyPr>
          <a:lstStyle/>
          <a:p>
            <a:r>
              <a:rPr lang="en-GB" sz="2400" dirty="0"/>
              <a:t>Better Security Options</a:t>
            </a:r>
          </a:p>
        </p:txBody>
      </p:sp>
      <p:sp>
        <p:nvSpPr>
          <p:cNvPr id="19" name="TextBox 18"/>
          <p:cNvSpPr txBox="1"/>
          <p:nvPr/>
        </p:nvSpPr>
        <p:spPr>
          <a:xfrm>
            <a:off x="1176131" y="3109757"/>
            <a:ext cx="3934090" cy="830997"/>
          </a:xfrm>
          <a:prstGeom prst="rect">
            <a:avLst/>
          </a:prstGeom>
          <a:noFill/>
        </p:spPr>
        <p:txBody>
          <a:bodyPr wrap="none" rtlCol="0">
            <a:spAutoFit/>
          </a:bodyPr>
          <a:lstStyle/>
          <a:p>
            <a:r>
              <a:rPr lang="en-GB" sz="2400" dirty="0"/>
              <a:t>Guarantees message order</a:t>
            </a:r>
          </a:p>
          <a:p>
            <a:endParaRPr lang="en-GB" sz="2400" dirty="0"/>
          </a:p>
        </p:txBody>
      </p:sp>
      <p:sp>
        <p:nvSpPr>
          <p:cNvPr id="20" name="TextBox 19"/>
          <p:cNvSpPr txBox="1"/>
          <p:nvPr/>
        </p:nvSpPr>
        <p:spPr>
          <a:xfrm>
            <a:off x="7341167" y="3340221"/>
            <a:ext cx="3506088" cy="461665"/>
          </a:xfrm>
          <a:prstGeom prst="rect">
            <a:avLst/>
          </a:prstGeom>
          <a:noFill/>
        </p:spPr>
        <p:txBody>
          <a:bodyPr wrap="none" rtlCol="0">
            <a:spAutoFit/>
          </a:bodyPr>
          <a:lstStyle/>
          <a:p>
            <a:r>
              <a:rPr lang="en-GB" sz="2400" dirty="0"/>
              <a:t>Message Fragmentation</a:t>
            </a:r>
          </a:p>
        </p:txBody>
      </p:sp>
      <p:sp>
        <p:nvSpPr>
          <p:cNvPr id="21" name="TextBox 20"/>
          <p:cNvSpPr txBox="1"/>
          <p:nvPr/>
        </p:nvSpPr>
        <p:spPr>
          <a:xfrm>
            <a:off x="6743747" y="3737649"/>
            <a:ext cx="3025187" cy="461665"/>
          </a:xfrm>
          <a:prstGeom prst="rect">
            <a:avLst/>
          </a:prstGeom>
          <a:noFill/>
        </p:spPr>
        <p:txBody>
          <a:bodyPr wrap="none" rtlCol="0">
            <a:spAutoFit/>
          </a:bodyPr>
          <a:lstStyle/>
          <a:p>
            <a:r>
              <a:rPr lang="en-GB" sz="2400" dirty="0"/>
              <a:t>Flow Control / Expiry</a:t>
            </a:r>
          </a:p>
        </p:txBody>
      </p:sp>
      <p:sp>
        <p:nvSpPr>
          <p:cNvPr id="23" name="TextBox 22"/>
          <p:cNvSpPr txBox="1"/>
          <p:nvPr/>
        </p:nvSpPr>
        <p:spPr>
          <a:xfrm>
            <a:off x="5337548" y="4533868"/>
            <a:ext cx="3704860" cy="461665"/>
          </a:xfrm>
          <a:prstGeom prst="rect">
            <a:avLst/>
          </a:prstGeom>
          <a:noFill/>
        </p:spPr>
        <p:txBody>
          <a:bodyPr wrap="none" rtlCol="0">
            <a:spAutoFit/>
          </a:bodyPr>
          <a:lstStyle/>
          <a:p>
            <a:r>
              <a:rPr lang="en-GB" sz="2400" dirty="0"/>
              <a:t>Better between 3</a:t>
            </a:r>
            <a:r>
              <a:rPr lang="en-GB" sz="2400" baseline="30000" dirty="0"/>
              <a:t>rd</a:t>
            </a:r>
            <a:r>
              <a:rPr lang="en-GB" sz="2400" dirty="0"/>
              <a:t> parties</a:t>
            </a:r>
          </a:p>
        </p:txBody>
      </p:sp>
      <p:sp>
        <p:nvSpPr>
          <p:cNvPr id="24" name="TextBox 23"/>
          <p:cNvSpPr txBox="1"/>
          <p:nvPr/>
        </p:nvSpPr>
        <p:spPr>
          <a:xfrm>
            <a:off x="1631993" y="3580950"/>
            <a:ext cx="1511183" cy="461665"/>
          </a:xfrm>
          <a:prstGeom prst="rect">
            <a:avLst/>
          </a:prstGeom>
          <a:noFill/>
        </p:spPr>
        <p:txBody>
          <a:bodyPr wrap="none" rtlCol="0">
            <a:spAutoFit/>
          </a:bodyPr>
          <a:lstStyle/>
          <a:p>
            <a:r>
              <a:rPr lang="en-GB" sz="2400" dirty="0"/>
              <a:t>MQTT V5</a:t>
            </a:r>
          </a:p>
        </p:txBody>
      </p:sp>
    </p:spTree>
    <p:extLst>
      <p:ext uri="{BB962C8B-B14F-4D97-AF65-F5344CB8AC3E}">
        <p14:creationId xmlns:p14="http://schemas.microsoft.com/office/powerpoint/2010/main" val="3399190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p:bldP spid="18" grpId="0"/>
      <p:bldP spid="19" grpId="0"/>
      <p:bldP spid="20" grpId="0"/>
      <p:bldP spid="21" grpId="0"/>
      <p:bldP spid="23" grpId="0"/>
      <p:bldP spid="2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274639"/>
            <a:ext cx="7199086" cy="1143000"/>
          </a:xfrm>
        </p:spPr>
        <p:txBody>
          <a:bodyPr>
            <a:normAutofit fontScale="90000"/>
          </a:bodyPr>
          <a:lstStyle/>
          <a:p>
            <a:r>
              <a:rPr lang="en-GB" dirty="0"/>
              <a:t>What about HTTP Slash </a:t>
            </a:r>
            <a:r>
              <a:rPr lang="en-GB" dirty="0" err="1"/>
              <a:t>Slash</a:t>
            </a:r>
            <a:r>
              <a:rPr lang="en-GB" dirty="0"/>
              <a:t>?</a:t>
            </a:r>
          </a:p>
        </p:txBody>
      </p:sp>
      <p:pic>
        <p:nvPicPr>
          <p:cNvPr id="6" name="Picture 2" descr="Image result for http slash slas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3578" y="1772195"/>
            <a:ext cx="5399314" cy="404948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3331" y="1579705"/>
            <a:ext cx="5457371" cy="4079909"/>
          </a:xfrm>
          <a:prstGeom prst="rect">
            <a:avLst/>
          </a:prstGeom>
        </p:spPr>
      </p:pic>
      <p:sp>
        <p:nvSpPr>
          <p:cNvPr id="7" name="Content Placeholder 4"/>
          <p:cNvSpPr txBox="1">
            <a:spLocks/>
          </p:cNvSpPr>
          <p:nvPr/>
        </p:nvSpPr>
        <p:spPr>
          <a:xfrm>
            <a:off x="665181" y="1172584"/>
            <a:ext cx="6684085" cy="4649096"/>
          </a:xfrm>
          <a:prstGeom prst="rect">
            <a:avLst/>
          </a:prstGeom>
        </p:spPr>
        <p:txBody>
          <a:bodyPr vert="horz" lIns="91440" tIns="45720" rIns="91440" bIns="45720" rtlCol="0">
            <a:normAutofit/>
          </a:bodyPr>
          <a:lstStyle>
            <a:lvl1pPr marL="457189" indent="-457189" algn="l" defTabSz="609585" rtl="0" eaLnBrk="1" latinLnBrk="0" hangingPunct="1">
              <a:spcBef>
                <a:spcPct val="20000"/>
              </a:spcBef>
              <a:buFont typeface="Arial"/>
              <a:buChar char="•"/>
              <a:defRPr sz="240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2133"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1867"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1600"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14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endParaRPr lang="en-GB" b="1" dirty="0"/>
          </a:p>
          <a:p>
            <a:pPr marL="285750" indent="-285750">
              <a:buFont typeface="Arial" panose="020B0604020202020204" pitchFamily="34" charset="0"/>
              <a:buChar char="•"/>
            </a:pPr>
            <a:endParaRPr lang="en-GB" dirty="0"/>
          </a:p>
          <a:p>
            <a:endParaRPr lang="en-GB" dirty="0"/>
          </a:p>
        </p:txBody>
      </p:sp>
      <p:sp>
        <p:nvSpPr>
          <p:cNvPr id="2" name="TextBox 1"/>
          <p:cNvSpPr txBox="1"/>
          <p:nvPr/>
        </p:nvSpPr>
        <p:spPr>
          <a:xfrm>
            <a:off x="7349266" y="1927472"/>
            <a:ext cx="3666565" cy="2308324"/>
          </a:xfrm>
          <a:prstGeom prst="rect">
            <a:avLst/>
          </a:prstGeom>
          <a:noFill/>
        </p:spPr>
        <p:txBody>
          <a:bodyPr wrap="square" rtlCol="0">
            <a:spAutoFit/>
          </a:bodyPr>
          <a:lstStyle/>
          <a:p>
            <a:r>
              <a:rPr lang="en-GB" sz="2400" dirty="0"/>
              <a:t>Battery Efficiency</a:t>
            </a:r>
          </a:p>
          <a:p>
            <a:pPr marL="342900" indent="-342900">
              <a:buFont typeface="Arial" panose="020B0604020202020204" pitchFamily="34" charset="0"/>
              <a:buChar char="•"/>
            </a:pPr>
            <a:r>
              <a:rPr lang="en-GB" sz="1600" dirty="0"/>
              <a:t>http://stephendnicholas.com/posts/power-profiling-mqtt-vs-https</a:t>
            </a:r>
          </a:p>
          <a:p>
            <a:pPr marL="342900" indent="-342900">
              <a:buFont typeface="Arial" panose="020B0604020202020204" pitchFamily="34" charset="0"/>
              <a:buChar char="•"/>
            </a:pPr>
            <a:endParaRPr lang="en-GB" sz="1600" dirty="0"/>
          </a:p>
          <a:p>
            <a:r>
              <a:rPr lang="en-GB" sz="2400" dirty="0"/>
              <a:t>Scaling / Discovery / Error handling requires:</a:t>
            </a:r>
          </a:p>
          <a:p>
            <a:endParaRPr lang="en-GB" sz="2400" dirty="0"/>
          </a:p>
        </p:txBody>
      </p:sp>
      <p:pic>
        <p:nvPicPr>
          <p:cNvPr id="4100" name="Picture 4" descr="Image result for gee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7808686" y="4193530"/>
            <a:ext cx="2140858" cy="1070429"/>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7"/>
          <p:cNvSpPr>
            <a:spLocks noGrp="1"/>
          </p:cNvSpPr>
          <p:nvPr>
            <p:ph idx="1"/>
          </p:nvPr>
        </p:nvSpPr>
        <p:spPr/>
        <p:txBody>
          <a:bodyPr/>
          <a:lstStyle/>
          <a:p>
            <a:endParaRPr lang="en-GB"/>
          </a:p>
        </p:txBody>
      </p:sp>
    </p:spTree>
    <p:extLst>
      <p:ext uri="{BB962C8B-B14F-4D97-AF65-F5344CB8AC3E}">
        <p14:creationId xmlns:p14="http://schemas.microsoft.com/office/powerpoint/2010/main" val="3200861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IOT Ecosystem</a:t>
            </a:r>
          </a:p>
        </p:txBody>
      </p:sp>
      <p:sp>
        <p:nvSpPr>
          <p:cNvPr id="3" name="Text Placeholder 2"/>
          <p:cNvSpPr>
            <a:spLocks noGrp="1"/>
          </p:cNvSpPr>
          <p:nvPr>
            <p:ph type="body" idx="1"/>
          </p:nvPr>
        </p:nvSpPr>
        <p:spPr>
          <a:xfrm>
            <a:off x="912674" y="3102645"/>
            <a:ext cx="6340681" cy="1721603"/>
          </a:xfrm>
        </p:spPr>
        <p:txBody>
          <a:bodyPr/>
          <a:lstStyle/>
          <a:p>
            <a:pPr marL="342900" indent="-342900">
              <a:buFont typeface="Arial" panose="020B0604020202020204" pitchFamily="34" charset="0"/>
              <a:buChar char="•"/>
            </a:pPr>
            <a:r>
              <a:rPr lang="en-GB" dirty="0"/>
              <a:t>IOT Protocols</a:t>
            </a:r>
          </a:p>
          <a:p>
            <a:pPr marL="342900" indent="-342900">
              <a:buFont typeface="Arial" panose="020B0604020202020204" pitchFamily="34" charset="0"/>
              <a:buChar char="•"/>
            </a:pPr>
            <a:r>
              <a:rPr lang="en-GB" dirty="0"/>
              <a:t>Niagara MQTT Driver</a:t>
            </a:r>
          </a:p>
          <a:p>
            <a:pPr marL="342900" indent="-342900">
              <a:buFont typeface="Arial" panose="020B0604020202020204" pitchFamily="34" charset="0"/>
              <a:buChar char="•"/>
            </a:pPr>
            <a:r>
              <a:rPr lang="en-GB" dirty="0"/>
              <a:t>Use case</a:t>
            </a:r>
          </a:p>
        </p:txBody>
      </p:sp>
    </p:spTree>
    <p:extLst>
      <p:ext uri="{BB962C8B-B14F-4D97-AF65-F5344CB8AC3E}">
        <p14:creationId xmlns:p14="http://schemas.microsoft.com/office/powerpoint/2010/main" val="35832688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Travelling (Tridium) Salesman</a:t>
            </a:r>
          </a:p>
        </p:txBody>
      </p:sp>
      <p:sp>
        <p:nvSpPr>
          <p:cNvPr id="3" name="Text Placeholder 2"/>
          <p:cNvSpPr>
            <a:spLocks noGrp="1"/>
          </p:cNvSpPr>
          <p:nvPr>
            <p:ph type="body" idx="1"/>
          </p:nvPr>
        </p:nvSpPr>
        <p:spPr/>
        <p:txBody>
          <a:bodyPr/>
          <a:lstStyle/>
          <a:p>
            <a:r>
              <a:rPr lang="en-GB" dirty="0"/>
              <a:t>Real World Use Case</a:t>
            </a:r>
          </a:p>
        </p:txBody>
      </p:sp>
    </p:spTree>
    <p:extLst>
      <p:ext uri="{BB962C8B-B14F-4D97-AF65-F5344CB8AC3E}">
        <p14:creationId xmlns:p14="http://schemas.microsoft.com/office/powerpoint/2010/main" val="21632294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366837" y="519112"/>
            <a:ext cx="9458325" cy="5819775"/>
          </a:xfrm>
          <a:prstGeom prst="rect">
            <a:avLst/>
          </a:prstGeom>
        </p:spPr>
      </p:pic>
      <p:pic>
        <p:nvPicPr>
          <p:cNvPr id="2050" name="Picture 2" descr="Image result for desert camp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6837" y="235392"/>
            <a:ext cx="9623698" cy="6387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5008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Micros Driver</a:t>
            </a:r>
          </a:p>
        </p:txBody>
      </p:sp>
      <p:sp>
        <p:nvSpPr>
          <p:cNvPr id="5" name="Content Placeholder 4"/>
          <p:cNvSpPr>
            <a:spLocks noGrp="1"/>
          </p:cNvSpPr>
          <p:nvPr>
            <p:ph idx="1"/>
          </p:nvPr>
        </p:nvSpPr>
        <p:spPr>
          <a:xfrm>
            <a:off x="609600" y="1600201"/>
            <a:ext cx="6306207" cy="4056748"/>
          </a:xfrm>
        </p:spPr>
        <p:txBody>
          <a:bodyPr/>
          <a:lstStyle/>
          <a:p>
            <a:pPr marL="0" indent="0">
              <a:buNone/>
            </a:pPr>
            <a:r>
              <a:rPr lang="en-GB" dirty="0"/>
              <a:t>Oracle Subsidiary</a:t>
            </a:r>
          </a:p>
          <a:p>
            <a:pPr marL="0" indent="0">
              <a:buNone/>
            </a:pPr>
            <a:endParaRPr lang="en-GB" dirty="0"/>
          </a:p>
          <a:p>
            <a:pPr marL="0" indent="0">
              <a:buNone/>
            </a:pPr>
            <a:r>
              <a:rPr lang="en-GB" dirty="0"/>
              <a:t>Fidelio Property Management System</a:t>
            </a:r>
          </a:p>
          <a:p>
            <a:pPr marL="0" indent="0">
              <a:buNone/>
            </a:pPr>
            <a:endParaRPr lang="en-GB" dirty="0"/>
          </a:p>
          <a:p>
            <a:pPr marL="0" indent="0">
              <a:buNone/>
            </a:pPr>
            <a:r>
              <a:rPr lang="en-GB" dirty="0"/>
              <a:t>Points = Hotel Rooms </a:t>
            </a:r>
          </a:p>
          <a:p>
            <a:pPr lvl="1"/>
            <a:r>
              <a:rPr lang="en-GB" dirty="0"/>
              <a:t>Occupancy</a:t>
            </a:r>
          </a:p>
          <a:p>
            <a:pPr lvl="1"/>
            <a:r>
              <a:rPr lang="en-GB" dirty="0"/>
              <a:t>Guest Check In/Out events</a:t>
            </a:r>
          </a:p>
          <a:p>
            <a:pPr lvl="1"/>
            <a:r>
              <a:rPr lang="en-GB" dirty="0"/>
              <a:t>Pre-arrival room settings</a:t>
            </a:r>
          </a:p>
          <a:p>
            <a:pPr lvl="1"/>
            <a:r>
              <a:rPr lang="en-GB" dirty="0"/>
              <a:t>Minibar / TV rights</a:t>
            </a:r>
          </a:p>
        </p:txBody>
      </p:sp>
    </p:spTree>
    <p:extLst>
      <p:ext uri="{BB962C8B-B14F-4D97-AF65-F5344CB8AC3E}">
        <p14:creationId xmlns:p14="http://schemas.microsoft.com/office/powerpoint/2010/main" val="1221122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41607" y="1529193"/>
            <a:ext cx="10108786" cy="3472270"/>
          </a:xfrm>
          <a:prstGeom prst="rect">
            <a:avLst/>
          </a:prstGeom>
        </p:spPr>
      </p:pic>
      <p:sp>
        <p:nvSpPr>
          <p:cNvPr id="2" name="Title 1"/>
          <p:cNvSpPr>
            <a:spLocks noGrp="1"/>
          </p:cNvSpPr>
          <p:nvPr>
            <p:ph type="title"/>
          </p:nvPr>
        </p:nvSpPr>
        <p:spPr/>
        <p:txBody>
          <a:bodyPr/>
          <a:lstStyle/>
          <a:p>
            <a:r>
              <a:rPr lang="en-GB" dirty="0"/>
              <a:t>Demo</a:t>
            </a:r>
          </a:p>
        </p:txBody>
      </p:sp>
      <p:pic>
        <p:nvPicPr>
          <p:cNvPr id="10" name="Picture 9"/>
          <p:cNvPicPr>
            <a:picLocks noChangeAspect="1"/>
          </p:cNvPicPr>
          <p:nvPr/>
        </p:nvPicPr>
        <p:blipFill>
          <a:blip r:embed="rId3"/>
          <a:stretch>
            <a:fillRect/>
          </a:stretch>
        </p:blipFill>
        <p:spPr>
          <a:xfrm>
            <a:off x="1636002" y="4399878"/>
            <a:ext cx="7157443" cy="1260606"/>
          </a:xfrm>
          <a:prstGeom prst="rect">
            <a:avLst/>
          </a:prstGeom>
        </p:spPr>
      </p:pic>
    </p:spTree>
    <p:extLst>
      <p:ext uri="{BB962C8B-B14F-4D97-AF65-F5344CB8AC3E}">
        <p14:creationId xmlns:p14="http://schemas.microsoft.com/office/powerpoint/2010/main" val="937975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stretch>
            <a:fillRect/>
          </a:stretch>
        </p:blipFill>
        <p:spPr>
          <a:xfrm>
            <a:off x="1306772" y="1170127"/>
            <a:ext cx="8784583" cy="4490357"/>
          </a:xfrm>
          <a:prstGeom prst="rect">
            <a:avLst/>
          </a:prstGeom>
        </p:spPr>
      </p:pic>
      <p:sp>
        <p:nvSpPr>
          <p:cNvPr id="2" name="Title 1"/>
          <p:cNvSpPr>
            <a:spLocks noGrp="1"/>
          </p:cNvSpPr>
          <p:nvPr>
            <p:ph type="title"/>
          </p:nvPr>
        </p:nvSpPr>
        <p:spPr/>
        <p:txBody>
          <a:bodyPr/>
          <a:lstStyle/>
          <a:p>
            <a:r>
              <a:rPr lang="en-GB" dirty="0"/>
              <a:t>Demo</a:t>
            </a:r>
          </a:p>
        </p:txBody>
      </p:sp>
      <p:sp>
        <p:nvSpPr>
          <p:cNvPr id="15" name="TextBox 14"/>
          <p:cNvSpPr txBox="1"/>
          <p:nvPr/>
        </p:nvSpPr>
        <p:spPr>
          <a:xfrm>
            <a:off x="1698699" y="3904590"/>
            <a:ext cx="2915323" cy="646331"/>
          </a:xfrm>
          <a:prstGeom prst="rect">
            <a:avLst/>
          </a:prstGeom>
          <a:noFill/>
        </p:spPr>
        <p:txBody>
          <a:bodyPr wrap="square" rtlCol="0">
            <a:spAutoFit/>
          </a:bodyPr>
          <a:lstStyle/>
          <a:p>
            <a:r>
              <a:rPr lang="en-GB" dirty="0"/>
              <a:t>MQTT Subscribe /</a:t>
            </a:r>
            <a:r>
              <a:rPr lang="en-GB" dirty="0" err="1"/>
              <a:t>stiltonhotel</a:t>
            </a:r>
            <a:r>
              <a:rPr lang="en-GB" dirty="0"/>
              <a:t>/</a:t>
            </a:r>
            <a:r>
              <a:rPr lang="en-GB" dirty="0" err="1"/>
              <a:t>tempOverride</a:t>
            </a:r>
            <a:endParaRPr lang="en-GB" dirty="0"/>
          </a:p>
        </p:txBody>
      </p:sp>
      <p:sp>
        <p:nvSpPr>
          <p:cNvPr id="16" name="TextBox 15"/>
          <p:cNvSpPr txBox="1"/>
          <p:nvPr/>
        </p:nvSpPr>
        <p:spPr>
          <a:xfrm>
            <a:off x="1636002" y="1452895"/>
            <a:ext cx="1823422" cy="369332"/>
          </a:xfrm>
          <a:prstGeom prst="rect">
            <a:avLst/>
          </a:prstGeom>
          <a:noFill/>
        </p:spPr>
        <p:txBody>
          <a:bodyPr wrap="square" rtlCol="0">
            <a:spAutoFit/>
          </a:bodyPr>
          <a:lstStyle/>
          <a:p>
            <a:r>
              <a:rPr lang="en-GB" dirty="0"/>
              <a:t>Micros guest id</a:t>
            </a:r>
          </a:p>
        </p:txBody>
      </p:sp>
      <p:sp>
        <p:nvSpPr>
          <p:cNvPr id="18" name="TextBox 17"/>
          <p:cNvSpPr txBox="1"/>
          <p:nvPr/>
        </p:nvSpPr>
        <p:spPr>
          <a:xfrm>
            <a:off x="4286531" y="943430"/>
            <a:ext cx="2002716" cy="646331"/>
          </a:xfrm>
          <a:prstGeom prst="rect">
            <a:avLst/>
          </a:prstGeom>
          <a:noFill/>
        </p:spPr>
        <p:txBody>
          <a:bodyPr wrap="square" rtlCol="0">
            <a:spAutoFit/>
          </a:bodyPr>
          <a:lstStyle/>
          <a:p>
            <a:r>
              <a:rPr lang="en-GB" dirty="0"/>
              <a:t>Convert to JSON</a:t>
            </a:r>
          </a:p>
          <a:p>
            <a:r>
              <a:rPr lang="en-GB" dirty="0"/>
              <a:t>{ “</a:t>
            </a:r>
            <a:r>
              <a:rPr lang="en-GB" dirty="0" err="1"/>
              <a:t>guestId</a:t>
            </a:r>
            <a:r>
              <a:rPr lang="en-GB" dirty="0"/>
              <a:t>”: ……}</a:t>
            </a:r>
          </a:p>
        </p:txBody>
      </p:sp>
      <p:sp>
        <p:nvSpPr>
          <p:cNvPr id="21" name="TextBox 20"/>
          <p:cNvSpPr txBox="1"/>
          <p:nvPr/>
        </p:nvSpPr>
        <p:spPr>
          <a:xfrm>
            <a:off x="6890779" y="3109065"/>
            <a:ext cx="2769588" cy="369332"/>
          </a:xfrm>
          <a:prstGeom prst="rect">
            <a:avLst/>
          </a:prstGeom>
          <a:noFill/>
        </p:spPr>
        <p:txBody>
          <a:bodyPr wrap="square" rtlCol="0">
            <a:spAutoFit/>
          </a:bodyPr>
          <a:lstStyle/>
          <a:p>
            <a:r>
              <a:rPr lang="en-GB" dirty="0"/>
              <a:t>Links to Room </a:t>
            </a:r>
            <a:r>
              <a:rPr lang="en-GB" dirty="0" err="1"/>
              <a:t>Setpoint</a:t>
            </a:r>
            <a:endParaRPr lang="en-GB" dirty="0"/>
          </a:p>
        </p:txBody>
      </p:sp>
      <p:sp>
        <p:nvSpPr>
          <p:cNvPr id="14" name="TextBox 13"/>
          <p:cNvSpPr txBox="1"/>
          <p:nvPr/>
        </p:nvSpPr>
        <p:spPr>
          <a:xfrm>
            <a:off x="6943836" y="806564"/>
            <a:ext cx="2441985" cy="646331"/>
          </a:xfrm>
          <a:prstGeom prst="rect">
            <a:avLst/>
          </a:prstGeom>
          <a:noFill/>
        </p:spPr>
        <p:txBody>
          <a:bodyPr wrap="square" rtlCol="0">
            <a:spAutoFit/>
          </a:bodyPr>
          <a:lstStyle/>
          <a:p>
            <a:r>
              <a:rPr lang="en-GB" dirty="0"/>
              <a:t>MQTT Publish /</a:t>
            </a:r>
            <a:r>
              <a:rPr lang="en-GB" dirty="0" err="1"/>
              <a:t>stiltonhotel</a:t>
            </a:r>
            <a:r>
              <a:rPr lang="en-GB" dirty="0"/>
              <a:t>/</a:t>
            </a:r>
            <a:r>
              <a:rPr lang="en-GB" dirty="0" err="1"/>
              <a:t>checkin</a:t>
            </a:r>
            <a:endParaRPr lang="en-GB" dirty="0"/>
          </a:p>
        </p:txBody>
      </p:sp>
      <p:sp>
        <p:nvSpPr>
          <p:cNvPr id="24" name="TextBox 23"/>
          <p:cNvSpPr txBox="1"/>
          <p:nvPr/>
        </p:nvSpPr>
        <p:spPr>
          <a:xfrm>
            <a:off x="4888063" y="3959246"/>
            <a:ext cx="2002716" cy="646331"/>
          </a:xfrm>
          <a:prstGeom prst="rect">
            <a:avLst/>
          </a:prstGeom>
          <a:noFill/>
        </p:spPr>
        <p:txBody>
          <a:bodyPr wrap="square" rtlCol="0">
            <a:spAutoFit/>
          </a:bodyPr>
          <a:lstStyle/>
          <a:p>
            <a:r>
              <a:rPr lang="en-GB" dirty="0"/>
              <a:t>{“room”: 101, “temp”: 74}</a:t>
            </a:r>
          </a:p>
        </p:txBody>
      </p:sp>
    </p:spTree>
    <p:extLst>
      <p:ext uri="{BB962C8B-B14F-4D97-AF65-F5344CB8AC3E}">
        <p14:creationId xmlns:p14="http://schemas.microsoft.com/office/powerpoint/2010/main" val="2469239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6"/>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22"/>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8"/>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4"/>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5"/>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24"/>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6" grpId="0"/>
      <p:bldP spid="16" grpId="1"/>
      <p:bldP spid="18" grpId="0"/>
      <p:bldP spid="18" grpId="1"/>
      <p:bldP spid="21" grpId="0"/>
      <p:bldP spid="21" grpId="1"/>
      <p:bldP spid="14" grpId="0"/>
      <p:bldP spid="14" grpId="1"/>
      <p:bldP spid="24" grpId="0"/>
      <p:bldP spid="24" grpId="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161963" y="1377972"/>
            <a:ext cx="11868073" cy="2931127"/>
            <a:chOff x="163463" y="-2238303"/>
            <a:chExt cx="11868073" cy="2931127"/>
          </a:xfrm>
        </p:grpSpPr>
        <p:pic>
          <p:nvPicPr>
            <p:cNvPr id="26" name="Picture 25"/>
            <p:cNvPicPr>
              <a:picLocks noChangeAspect="1"/>
            </p:cNvPicPr>
            <p:nvPr/>
          </p:nvPicPr>
          <p:blipFill>
            <a:blip r:embed="rId2"/>
            <a:stretch>
              <a:fillRect/>
            </a:stretch>
          </p:blipFill>
          <p:spPr>
            <a:xfrm>
              <a:off x="163463" y="-2238303"/>
              <a:ext cx="11868073" cy="2931127"/>
            </a:xfrm>
            <a:prstGeom prst="rect">
              <a:avLst/>
            </a:prstGeom>
          </p:spPr>
        </p:pic>
        <p:sp>
          <p:nvSpPr>
            <p:cNvPr id="27" name="TextBox 26"/>
            <p:cNvSpPr txBox="1"/>
            <p:nvPr/>
          </p:nvSpPr>
          <p:spPr>
            <a:xfrm>
              <a:off x="3086472" y="-1966324"/>
              <a:ext cx="6492014" cy="369332"/>
            </a:xfrm>
            <a:prstGeom prst="rect">
              <a:avLst/>
            </a:prstGeom>
            <a:noFill/>
          </p:spPr>
          <p:txBody>
            <a:bodyPr wrap="square" rtlCol="0">
              <a:spAutoFit/>
            </a:bodyPr>
            <a:lstStyle/>
            <a:p>
              <a:r>
                <a:rPr lang="en-GB" dirty="0"/>
                <a:t>https://stiltonHotel.eu-gb.mybluemix.net/</a:t>
              </a:r>
            </a:p>
          </p:txBody>
        </p:sp>
      </p:grpSp>
      <p:sp>
        <p:nvSpPr>
          <p:cNvPr id="2" name="Title 1"/>
          <p:cNvSpPr>
            <a:spLocks noGrp="1"/>
          </p:cNvSpPr>
          <p:nvPr>
            <p:ph type="title"/>
          </p:nvPr>
        </p:nvSpPr>
        <p:spPr/>
        <p:txBody>
          <a:bodyPr/>
          <a:lstStyle/>
          <a:p>
            <a:r>
              <a:rPr lang="en-GB" dirty="0"/>
              <a:t>Demo</a:t>
            </a:r>
          </a:p>
        </p:txBody>
      </p:sp>
      <p:pic>
        <p:nvPicPr>
          <p:cNvPr id="3074" name="Picture 2" descr="Image result for node r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3361" y="695010"/>
            <a:ext cx="2389003" cy="2389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219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‘Real World’ Use Cases</a:t>
            </a:r>
          </a:p>
        </p:txBody>
      </p:sp>
      <p:sp>
        <p:nvSpPr>
          <p:cNvPr id="3" name="Content Placeholder 2"/>
          <p:cNvSpPr>
            <a:spLocks noGrp="1"/>
          </p:cNvSpPr>
          <p:nvPr>
            <p:ph idx="1"/>
          </p:nvPr>
        </p:nvSpPr>
        <p:spPr>
          <a:xfrm>
            <a:off x="609600" y="1600201"/>
            <a:ext cx="4661647" cy="4056748"/>
          </a:xfrm>
        </p:spPr>
        <p:txBody>
          <a:bodyPr/>
          <a:lstStyle/>
          <a:p>
            <a:r>
              <a:rPr lang="en-GB" dirty="0">
                <a:hlinkClick r:id="rId2"/>
              </a:rPr>
              <a:t>https://hackaday.com/2018/01/05/bark-back-iot-pet-monitor/</a:t>
            </a:r>
            <a:endParaRPr lang="en-GB" dirty="0"/>
          </a:p>
          <a:p>
            <a:r>
              <a:rPr lang="en-GB" dirty="0"/>
              <a:t>Automatic dog shushing</a:t>
            </a:r>
          </a:p>
          <a:p>
            <a:r>
              <a:rPr lang="en-GB" dirty="0"/>
              <a:t>Logs events to </a:t>
            </a:r>
            <a:r>
              <a:rPr lang="en-GB" dirty="0" err="1"/>
              <a:t>CloudMQTT</a:t>
            </a:r>
            <a:endParaRPr lang="en-GB" dirty="0"/>
          </a:p>
        </p:txBody>
      </p:sp>
      <p:pic>
        <p:nvPicPr>
          <p:cNvPr id="4" name="Picture 3"/>
          <p:cNvPicPr>
            <a:picLocks noChangeAspect="1"/>
          </p:cNvPicPr>
          <p:nvPr/>
        </p:nvPicPr>
        <p:blipFill>
          <a:blip r:embed="rId3"/>
          <a:stretch>
            <a:fillRect/>
          </a:stretch>
        </p:blipFill>
        <p:spPr>
          <a:xfrm>
            <a:off x="5723068" y="1590931"/>
            <a:ext cx="6099025" cy="4066017"/>
          </a:xfrm>
          <a:prstGeom prst="rect">
            <a:avLst/>
          </a:prstGeom>
        </p:spPr>
      </p:pic>
    </p:spTree>
    <p:extLst>
      <p:ext uri="{BB962C8B-B14F-4D97-AF65-F5344CB8AC3E}">
        <p14:creationId xmlns:p14="http://schemas.microsoft.com/office/powerpoint/2010/main" val="21493917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The Age of Microservices</a:t>
            </a:r>
          </a:p>
        </p:txBody>
      </p:sp>
      <p:sp>
        <p:nvSpPr>
          <p:cNvPr id="5" name="Content Placeholder 4"/>
          <p:cNvSpPr>
            <a:spLocks noGrp="1"/>
          </p:cNvSpPr>
          <p:nvPr>
            <p:ph idx="1"/>
          </p:nvPr>
        </p:nvSpPr>
        <p:spPr>
          <a:xfrm>
            <a:off x="609600" y="1600201"/>
            <a:ext cx="4786196" cy="4056748"/>
          </a:xfrm>
        </p:spPr>
        <p:txBody>
          <a:bodyPr/>
          <a:lstStyle/>
          <a:p>
            <a:pPr marL="0" indent="0">
              <a:buNone/>
            </a:pPr>
            <a:r>
              <a:rPr lang="en-GB" dirty="0"/>
              <a:t>Microservices</a:t>
            </a:r>
          </a:p>
          <a:p>
            <a:pPr marL="0" indent="0">
              <a:buNone/>
            </a:pPr>
            <a:endParaRPr lang="en-GB" dirty="0"/>
          </a:p>
          <a:p>
            <a:pPr marL="0" indent="0">
              <a:buNone/>
            </a:pPr>
            <a:r>
              <a:rPr lang="en-GB" dirty="0"/>
              <a:t>Containerized applications</a:t>
            </a:r>
          </a:p>
          <a:p>
            <a:pPr marL="0" indent="0">
              <a:buNone/>
            </a:pPr>
            <a:endParaRPr lang="en-GB" dirty="0"/>
          </a:p>
          <a:p>
            <a:pPr marL="0" indent="0">
              <a:buNone/>
            </a:pPr>
            <a:r>
              <a:rPr lang="en-GB" dirty="0"/>
              <a:t>Horizontal scaling</a:t>
            </a:r>
          </a:p>
          <a:p>
            <a:pPr marL="0" indent="0">
              <a:buNone/>
            </a:pPr>
            <a:endParaRPr lang="en-GB" dirty="0"/>
          </a:p>
          <a:p>
            <a:pPr marL="0" indent="0">
              <a:buNone/>
            </a:pPr>
            <a:r>
              <a:rPr lang="en-GB" dirty="0"/>
              <a:t>IOT Platforms</a:t>
            </a:r>
          </a:p>
          <a:p>
            <a:pPr marL="0" indent="0">
              <a:buNone/>
            </a:pPr>
            <a:endParaRPr lang="en-GB" dirty="0"/>
          </a:p>
        </p:txBody>
      </p:sp>
      <p:pic>
        <p:nvPicPr>
          <p:cNvPr id="2050" name="Picture 2" descr="Image result for dock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2771" y="1470325"/>
            <a:ext cx="3090832" cy="104979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kubernet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53603" y="2210020"/>
            <a:ext cx="2112683" cy="37384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aw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37489" y="706206"/>
            <a:ext cx="1643743" cy="164374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age result for hadoo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04767" y="2544390"/>
            <a:ext cx="2732722" cy="883331"/>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Image result for bluemix"/>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93994" y="2841498"/>
            <a:ext cx="1238453" cy="1224844"/>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Image result for meso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66228" y="3739555"/>
            <a:ext cx="2209800" cy="802779"/>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Image result for node red"/>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43003" y="4323974"/>
            <a:ext cx="1249996" cy="124999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0"/>
          <a:stretch>
            <a:fillRect/>
          </a:stretch>
        </p:blipFill>
        <p:spPr>
          <a:xfrm>
            <a:off x="7509178" y="4821495"/>
            <a:ext cx="723900" cy="752475"/>
          </a:xfrm>
          <a:prstGeom prst="rect">
            <a:avLst/>
          </a:prstGeom>
        </p:spPr>
      </p:pic>
    </p:spTree>
    <p:extLst>
      <p:ext uri="{BB962C8B-B14F-4D97-AF65-F5344CB8AC3E}">
        <p14:creationId xmlns:p14="http://schemas.microsoft.com/office/powerpoint/2010/main" val="13688489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40"/>
            <a:ext cx="10972800" cy="1143000"/>
          </a:xfrm>
        </p:spPr>
        <p:txBody>
          <a:bodyPr/>
          <a:lstStyle/>
          <a:p>
            <a:r>
              <a:rPr lang="en-GB" dirty="0"/>
              <a:t>New Challenges</a:t>
            </a:r>
          </a:p>
        </p:txBody>
      </p:sp>
      <p:sp>
        <p:nvSpPr>
          <p:cNvPr id="3" name="Content Placeholder 2"/>
          <p:cNvSpPr>
            <a:spLocks noGrp="1"/>
          </p:cNvSpPr>
          <p:nvPr>
            <p:ph idx="1"/>
          </p:nvPr>
        </p:nvSpPr>
        <p:spPr/>
        <p:txBody>
          <a:bodyPr/>
          <a:lstStyle/>
          <a:p>
            <a:pPr marL="0" indent="0">
              <a:buNone/>
            </a:pPr>
            <a:r>
              <a:rPr lang="en-GB" dirty="0"/>
              <a:t>More edge devices</a:t>
            </a:r>
          </a:p>
          <a:p>
            <a:pPr marL="0" indent="0">
              <a:buNone/>
            </a:pPr>
            <a:endParaRPr lang="en-GB" dirty="0"/>
          </a:p>
          <a:p>
            <a:pPr marL="0" indent="0">
              <a:buNone/>
            </a:pPr>
            <a:r>
              <a:rPr lang="en-GB" dirty="0"/>
              <a:t>More data</a:t>
            </a:r>
          </a:p>
          <a:p>
            <a:pPr marL="0" indent="0">
              <a:buNone/>
            </a:pPr>
            <a:endParaRPr lang="en-GB" dirty="0"/>
          </a:p>
          <a:p>
            <a:pPr marL="0" indent="0">
              <a:buNone/>
            </a:pPr>
            <a:r>
              <a:rPr lang="en-GB" dirty="0"/>
              <a:t>High throughput</a:t>
            </a:r>
          </a:p>
          <a:p>
            <a:pPr marL="0" indent="0">
              <a:buNone/>
            </a:pPr>
            <a:endParaRPr lang="en-GB" dirty="0"/>
          </a:p>
          <a:p>
            <a:pPr marL="0" indent="0">
              <a:buNone/>
            </a:pPr>
            <a:r>
              <a:rPr lang="en-GB" dirty="0"/>
              <a:t>Analytics in the cloud</a:t>
            </a:r>
          </a:p>
          <a:p>
            <a:endParaRPr lang="en-GB"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6437" y="1600201"/>
            <a:ext cx="6268864" cy="3250522"/>
          </a:xfrm>
          <a:prstGeom prst="rect">
            <a:avLst/>
          </a:prstGeom>
        </p:spPr>
      </p:pic>
    </p:spTree>
    <p:extLst>
      <p:ext uri="{BB962C8B-B14F-4D97-AF65-F5344CB8AC3E}">
        <p14:creationId xmlns:p14="http://schemas.microsoft.com/office/powerpoint/2010/main" val="36592314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A Plethora of Data Protocols and Technologies</a:t>
            </a:r>
          </a:p>
        </p:txBody>
      </p:sp>
      <p:sp>
        <p:nvSpPr>
          <p:cNvPr id="7" name="TextBox 6"/>
          <p:cNvSpPr txBox="1"/>
          <p:nvPr/>
        </p:nvSpPr>
        <p:spPr>
          <a:xfrm>
            <a:off x="792480" y="1232973"/>
            <a:ext cx="1290320" cy="523220"/>
          </a:xfrm>
          <a:prstGeom prst="rect">
            <a:avLst/>
          </a:prstGeom>
          <a:noFill/>
        </p:spPr>
        <p:txBody>
          <a:bodyPr wrap="square" rtlCol="0">
            <a:spAutoFit/>
          </a:bodyPr>
          <a:lstStyle/>
          <a:p>
            <a:r>
              <a:rPr lang="en-GB" sz="2800" dirty="0"/>
              <a:t>AMQP</a:t>
            </a:r>
          </a:p>
        </p:txBody>
      </p:sp>
      <p:sp>
        <p:nvSpPr>
          <p:cNvPr id="14" name="TextBox 13"/>
          <p:cNvSpPr txBox="1"/>
          <p:nvPr/>
        </p:nvSpPr>
        <p:spPr>
          <a:xfrm>
            <a:off x="1026160" y="1669853"/>
            <a:ext cx="1574800" cy="523220"/>
          </a:xfrm>
          <a:prstGeom prst="rect">
            <a:avLst/>
          </a:prstGeom>
          <a:noFill/>
        </p:spPr>
        <p:txBody>
          <a:bodyPr wrap="square" rtlCol="0">
            <a:spAutoFit/>
          </a:bodyPr>
          <a:lstStyle/>
          <a:p>
            <a:r>
              <a:rPr lang="en-GB" sz="2800" dirty="0"/>
              <a:t>BACnet</a:t>
            </a:r>
          </a:p>
        </p:txBody>
      </p:sp>
      <p:sp>
        <p:nvSpPr>
          <p:cNvPr id="15" name="TextBox 14"/>
          <p:cNvSpPr txBox="1"/>
          <p:nvPr/>
        </p:nvSpPr>
        <p:spPr>
          <a:xfrm>
            <a:off x="1259840" y="2114363"/>
            <a:ext cx="1574800" cy="523220"/>
          </a:xfrm>
          <a:prstGeom prst="rect">
            <a:avLst/>
          </a:prstGeom>
          <a:noFill/>
        </p:spPr>
        <p:txBody>
          <a:bodyPr wrap="square" rtlCol="0">
            <a:spAutoFit/>
          </a:bodyPr>
          <a:lstStyle/>
          <a:p>
            <a:r>
              <a:rPr lang="en-GB" sz="2800" dirty="0" err="1"/>
              <a:t>CoAP</a:t>
            </a:r>
            <a:endParaRPr lang="en-GB" sz="2800" dirty="0"/>
          </a:p>
        </p:txBody>
      </p:sp>
      <p:sp>
        <p:nvSpPr>
          <p:cNvPr id="16" name="TextBox 15"/>
          <p:cNvSpPr txBox="1"/>
          <p:nvPr/>
        </p:nvSpPr>
        <p:spPr>
          <a:xfrm>
            <a:off x="1503680" y="2551243"/>
            <a:ext cx="1574800" cy="523220"/>
          </a:xfrm>
          <a:prstGeom prst="rect">
            <a:avLst/>
          </a:prstGeom>
          <a:noFill/>
        </p:spPr>
        <p:txBody>
          <a:bodyPr wrap="square" rtlCol="0">
            <a:spAutoFit/>
          </a:bodyPr>
          <a:lstStyle/>
          <a:p>
            <a:r>
              <a:rPr lang="en-GB" sz="2800" dirty="0"/>
              <a:t>HTTP</a:t>
            </a:r>
          </a:p>
        </p:txBody>
      </p:sp>
      <p:sp>
        <p:nvSpPr>
          <p:cNvPr id="17" name="TextBox 16"/>
          <p:cNvSpPr txBox="1"/>
          <p:nvPr/>
        </p:nvSpPr>
        <p:spPr>
          <a:xfrm>
            <a:off x="1737360" y="2995753"/>
            <a:ext cx="1574800" cy="523220"/>
          </a:xfrm>
          <a:prstGeom prst="rect">
            <a:avLst/>
          </a:prstGeom>
          <a:noFill/>
        </p:spPr>
        <p:txBody>
          <a:bodyPr wrap="square" rtlCol="0">
            <a:spAutoFit/>
          </a:bodyPr>
          <a:lstStyle/>
          <a:p>
            <a:r>
              <a:rPr lang="en-GB" sz="2800" dirty="0"/>
              <a:t>HTTP2</a:t>
            </a:r>
          </a:p>
        </p:txBody>
      </p:sp>
      <p:sp>
        <p:nvSpPr>
          <p:cNvPr id="18" name="TextBox 17"/>
          <p:cNvSpPr txBox="1"/>
          <p:nvPr/>
        </p:nvSpPr>
        <p:spPr>
          <a:xfrm>
            <a:off x="2001520" y="3432633"/>
            <a:ext cx="1574800" cy="523220"/>
          </a:xfrm>
          <a:prstGeom prst="rect">
            <a:avLst/>
          </a:prstGeom>
          <a:noFill/>
        </p:spPr>
        <p:txBody>
          <a:bodyPr wrap="square" rtlCol="0">
            <a:spAutoFit/>
          </a:bodyPr>
          <a:lstStyle/>
          <a:p>
            <a:r>
              <a:rPr lang="en-GB" sz="2800" dirty="0"/>
              <a:t>JMS</a:t>
            </a:r>
          </a:p>
        </p:txBody>
      </p:sp>
      <p:sp>
        <p:nvSpPr>
          <p:cNvPr id="19" name="TextBox 18"/>
          <p:cNvSpPr txBox="1"/>
          <p:nvPr/>
        </p:nvSpPr>
        <p:spPr>
          <a:xfrm>
            <a:off x="2291080" y="3880756"/>
            <a:ext cx="1574800" cy="523220"/>
          </a:xfrm>
          <a:prstGeom prst="rect">
            <a:avLst/>
          </a:prstGeom>
          <a:noFill/>
        </p:spPr>
        <p:txBody>
          <a:bodyPr wrap="square" rtlCol="0">
            <a:spAutoFit/>
          </a:bodyPr>
          <a:lstStyle/>
          <a:p>
            <a:r>
              <a:rPr lang="en-GB" sz="2800" dirty="0"/>
              <a:t>KAFKA</a:t>
            </a:r>
          </a:p>
        </p:txBody>
      </p:sp>
      <p:sp>
        <p:nvSpPr>
          <p:cNvPr id="20" name="TextBox 19"/>
          <p:cNvSpPr txBox="1"/>
          <p:nvPr/>
        </p:nvSpPr>
        <p:spPr>
          <a:xfrm>
            <a:off x="2580640" y="4328879"/>
            <a:ext cx="1574800" cy="523220"/>
          </a:xfrm>
          <a:prstGeom prst="rect">
            <a:avLst/>
          </a:prstGeom>
          <a:noFill/>
        </p:spPr>
        <p:txBody>
          <a:bodyPr wrap="square" rtlCol="0">
            <a:spAutoFit/>
          </a:bodyPr>
          <a:lstStyle/>
          <a:p>
            <a:r>
              <a:rPr lang="en-GB" sz="2800" dirty="0"/>
              <a:t>LLAP</a:t>
            </a:r>
          </a:p>
        </p:txBody>
      </p:sp>
      <p:sp>
        <p:nvSpPr>
          <p:cNvPr id="21" name="TextBox 20"/>
          <p:cNvSpPr txBox="1"/>
          <p:nvPr/>
        </p:nvSpPr>
        <p:spPr>
          <a:xfrm>
            <a:off x="2788920" y="4784815"/>
            <a:ext cx="2021332" cy="523220"/>
          </a:xfrm>
          <a:prstGeom prst="rect">
            <a:avLst/>
          </a:prstGeom>
          <a:noFill/>
        </p:spPr>
        <p:txBody>
          <a:bodyPr wrap="square" rtlCol="0">
            <a:spAutoFit/>
          </a:bodyPr>
          <a:lstStyle/>
          <a:p>
            <a:r>
              <a:rPr lang="en-GB" sz="2800" dirty="0" err="1"/>
              <a:t>LoRaWAN</a:t>
            </a:r>
            <a:endParaRPr lang="en-GB" sz="2800" dirty="0"/>
          </a:p>
        </p:txBody>
      </p:sp>
      <p:sp>
        <p:nvSpPr>
          <p:cNvPr id="22" name="TextBox 21"/>
          <p:cNvSpPr txBox="1"/>
          <p:nvPr/>
        </p:nvSpPr>
        <p:spPr>
          <a:xfrm>
            <a:off x="3012186" y="5223085"/>
            <a:ext cx="1574800" cy="523220"/>
          </a:xfrm>
          <a:prstGeom prst="rect">
            <a:avLst/>
          </a:prstGeom>
          <a:noFill/>
        </p:spPr>
        <p:txBody>
          <a:bodyPr wrap="square" rtlCol="0">
            <a:spAutoFit/>
          </a:bodyPr>
          <a:lstStyle/>
          <a:p>
            <a:r>
              <a:rPr lang="en-GB" sz="2800" dirty="0"/>
              <a:t>LPWAN</a:t>
            </a:r>
          </a:p>
        </p:txBody>
      </p:sp>
      <p:sp>
        <p:nvSpPr>
          <p:cNvPr id="23" name="TextBox 22"/>
          <p:cNvSpPr txBox="1"/>
          <p:nvPr/>
        </p:nvSpPr>
        <p:spPr>
          <a:xfrm>
            <a:off x="3238500" y="1244097"/>
            <a:ext cx="1833880" cy="523220"/>
          </a:xfrm>
          <a:prstGeom prst="rect">
            <a:avLst/>
          </a:prstGeom>
          <a:noFill/>
        </p:spPr>
        <p:txBody>
          <a:bodyPr wrap="square" rtlCol="0">
            <a:spAutoFit/>
          </a:bodyPr>
          <a:lstStyle/>
          <a:p>
            <a:r>
              <a:rPr lang="en-GB" sz="2800" dirty="0"/>
              <a:t>LWM2M</a:t>
            </a:r>
          </a:p>
        </p:txBody>
      </p:sp>
      <p:sp>
        <p:nvSpPr>
          <p:cNvPr id="24" name="TextBox 23"/>
          <p:cNvSpPr txBox="1"/>
          <p:nvPr/>
        </p:nvSpPr>
        <p:spPr>
          <a:xfrm>
            <a:off x="4691951" y="3435587"/>
            <a:ext cx="1574800" cy="523220"/>
          </a:xfrm>
          <a:prstGeom prst="rect">
            <a:avLst/>
          </a:prstGeom>
          <a:noFill/>
        </p:spPr>
        <p:txBody>
          <a:bodyPr wrap="square" rtlCol="0">
            <a:spAutoFit/>
          </a:bodyPr>
          <a:lstStyle/>
          <a:p>
            <a:r>
              <a:rPr lang="en-GB" sz="2800" dirty="0"/>
              <a:t>Node</a:t>
            </a:r>
          </a:p>
        </p:txBody>
      </p:sp>
      <p:sp>
        <p:nvSpPr>
          <p:cNvPr id="25" name="TextBox 24"/>
          <p:cNvSpPr txBox="1"/>
          <p:nvPr/>
        </p:nvSpPr>
        <p:spPr>
          <a:xfrm>
            <a:off x="4925631" y="3880097"/>
            <a:ext cx="1574800" cy="523220"/>
          </a:xfrm>
          <a:prstGeom prst="rect">
            <a:avLst/>
          </a:prstGeom>
          <a:noFill/>
        </p:spPr>
        <p:txBody>
          <a:bodyPr wrap="square" rtlCol="0">
            <a:spAutoFit/>
          </a:bodyPr>
          <a:lstStyle/>
          <a:p>
            <a:r>
              <a:rPr lang="en-GB" sz="2800" dirty="0" err="1"/>
              <a:t>oBIX</a:t>
            </a:r>
            <a:endParaRPr lang="en-GB" sz="2800" dirty="0"/>
          </a:p>
        </p:txBody>
      </p:sp>
      <p:sp>
        <p:nvSpPr>
          <p:cNvPr id="26" name="TextBox 25"/>
          <p:cNvSpPr txBox="1"/>
          <p:nvPr/>
        </p:nvSpPr>
        <p:spPr>
          <a:xfrm>
            <a:off x="5550362" y="4766654"/>
            <a:ext cx="1574800" cy="523220"/>
          </a:xfrm>
          <a:prstGeom prst="rect">
            <a:avLst/>
          </a:prstGeom>
          <a:noFill/>
        </p:spPr>
        <p:txBody>
          <a:bodyPr wrap="square" rtlCol="0">
            <a:spAutoFit/>
          </a:bodyPr>
          <a:lstStyle/>
          <a:p>
            <a:r>
              <a:rPr lang="en-GB" sz="2800" dirty="0"/>
              <a:t>OPC</a:t>
            </a:r>
          </a:p>
        </p:txBody>
      </p:sp>
      <p:sp>
        <p:nvSpPr>
          <p:cNvPr id="27" name="TextBox 26"/>
          <p:cNvSpPr txBox="1"/>
          <p:nvPr/>
        </p:nvSpPr>
        <p:spPr>
          <a:xfrm>
            <a:off x="5215191" y="4303517"/>
            <a:ext cx="1838960" cy="523220"/>
          </a:xfrm>
          <a:prstGeom prst="rect">
            <a:avLst/>
          </a:prstGeom>
          <a:noFill/>
        </p:spPr>
        <p:txBody>
          <a:bodyPr wrap="square" rtlCol="0">
            <a:spAutoFit/>
          </a:bodyPr>
          <a:lstStyle/>
          <a:p>
            <a:r>
              <a:rPr lang="en-GB" sz="2800" dirty="0" err="1"/>
              <a:t>OpenWire</a:t>
            </a:r>
            <a:endParaRPr lang="en-GB" sz="2800" dirty="0"/>
          </a:p>
        </p:txBody>
      </p:sp>
      <p:sp>
        <p:nvSpPr>
          <p:cNvPr id="28" name="TextBox 27"/>
          <p:cNvSpPr txBox="1"/>
          <p:nvPr/>
        </p:nvSpPr>
        <p:spPr>
          <a:xfrm>
            <a:off x="5752401" y="5217995"/>
            <a:ext cx="1574800" cy="523220"/>
          </a:xfrm>
          <a:prstGeom prst="rect">
            <a:avLst/>
          </a:prstGeom>
          <a:noFill/>
        </p:spPr>
        <p:txBody>
          <a:bodyPr wrap="square" rtlCol="0">
            <a:spAutoFit/>
          </a:bodyPr>
          <a:lstStyle/>
          <a:p>
            <a:r>
              <a:rPr lang="en-GB" sz="2800" dirty="0"/>
              <a:t>REST</a:t>
            </a:r>
          </a:p>
        </p:txBody>
      </p:sp>
      <p:sp>
        <p:nvSpPr>
          <p:cNvPr id="29" name="TextBox 28"/>
          <p:cNvSpPr txBox="1"/>
          <p:nvPr/>
        </p:nvSpPr>
        <p:spPr>
          <a:xfrm>
            <a:off x="6293392" y="1193910"/>
            <a:ext cx="1574800" cy="523220"/>
          </a:xfrm>
          <a:prstGeom prst="rect">
            <a:avLst/>
          </a:prstGeom>
          <a:noFill/>
        </p:spPr>
        <p:txBody>
          <a:bodyPr wrap="square" rtlCol="0">
            <a:spAutoFit/>
          </a:bodyPr>
          <a:lstStyle/>
          <a:p>
            <a:r>
              <a:rPr lang="en-GB" sz="2800" dirty="0" err="1"/>
              <a:t>Sigfox</a:t>
            </a:r>
            <a:endParaRPr lang="en-GB" sz="2800" dirty="0"/>
          </a:p>
        </p:txBody>
      </p:sp>
      <p:sp>
        <p:nvSpPr>
          <p:cNvPr id="30" name="TextBox 29"/>
          <p:cNvSpPr txBox="1"/>
          <p:nvPr/>
        </p:nvSpPr>
        <p:spPr>
          <a:xfrm>
            <a:off x="6659152" y="1642033"/>
            <a:ext cx="1574800" cy="523220"/>
          </a:xfrm>
          <a:prstGeom prst="rect">
            <a:avLst/>
          </a:prstGeom>
          <a:noFill/>
        </p:spPr>
        <p:txBody>
          <a:bodyPr wrap="square" rtlCol="0">
            <a:spAutoFit/>
          </a:bodyPr>
          <a:lstStyle/>
          <a:p>
            <a:r>
              <a:rPr lang="en-GB" sz="2800" dirty="0"/>
              <a:t>SNMP</a:t>
            </a:r>
          </a:p>
        </p:txBody>
      </p:sp>
      <p:sp>
        <p:nvSpPr>
          <p:cNvPr id="31" name="TextBox 30"/>
          <p:cNvSpPr txBox="1"/>
          <p:nvPr/>
        </p:nvSpPr>
        <p:spPr>
          <a:xfrm>
            <a:off x="6948712" y="2131741"/>
            <a:ext cx="1574800" cy="523220"/>
          </a:xfrm>
          <a:prstGeom prst="rect">
            <a:avLst/>
          </a:prstGeom>
          <a:noFill/>
        </p:spPr>
        <p:txBody>
          <a:bodyPr wrap="square" rtlCol="0">
            <a:spAutoFit/>
          </a:bodyPr>
          <a:lstStyle/>
          <a:p>
            <a:r>
              <a:rPr lang="en-GB" sz="2800" dirty="0"/>
              <a:t>SOAP</a:t>
            </a:r>
          </a:p>
        </p:txBody>
      </p:sp>
      <p:sp>
        <p:nvSpPr>
          <p:cNvPr id="32" name="TextBox 31"/>
          <p:cNvSpPr txBox="1"/>
          <p:nvPr/>
        </p:nvSpPr>
        <p:spPr>
          <a:xfrm>
            <a:off x="7243352" y="2568311"/>
            <a:ext cx="1574800" cy="523220"/>
          </a:xfrm>
          <a:prstGeom prst="rect">
            <a:avLst/>
          </a:prstGeom>
          <a:noFill/>
        </p:spPr>
        <p:txBody>
          <a:bodyPr wrap="square" rtlCol="0">
            <a:spAutoFit/>
          </a:bodyPr>
          <a:lstStyle/>
          <a:p>
            <a:r>
              <a:rPr lang="en-GB" sz="2800" dirty="0"/>
              <a:t>SSI</a:t>
            </a:r>
          </a:p>
        </p:txBody>
      </p:sp>
      <p:sp>
        <p:nvSpPr>
          <p:cNvPr id="43" name="TextBox 42"/>
          <p:cNvSpPr txBox="1"/>
          <p:nvPr/>
        </p:nvSpPr>
        <p:spPr>
          <a:xfrm>
            <a:off x="7463062" y="3016428"/>
            <a:ext cx="1498600" cy="523220"/>
          </a:xfrm>
          <a:prstGeom prst="rect">
            <a:avLst/>
          </a:prstGeom>
          <a:noFill/>
        </p:spPr>
        <p:txBody>
          <a:bodyPr wrap="square" rtlCol="0">
            <a:spAutoFit/>
          </a:bodyPr>
          <a:lstStyle/>
          <a:p>
            <a:r>
              <a:rPr lang="en-GB" sz="2800" dirty="0"/>
              <a:t>STOMP</a:t>
            </a:r>
          </a:p>
        </p:txBody>
      </p:sp>
      <p:sp>
        <p:nvSpPr>
          <p:cNvPr id="44" name="TextBox 43"/>
          <p:cNvSpPr txBox="1"/>
          <p:nvPr/>
        </p:nvSpPr>
        <p:spPr>
          <a:xfrm>
            <a:off x="7736112" y="3484111"/>
            <a:ext cx="1574800" cy="523220"/>
          </a:xfrm>
          <a:prstGeom prst="rect">
            <a:avLst/>
          </a:prstGeom>
          <a:noFill/>
        </p:spPr>
        <p:txBody>
          <a:bodyPr wrap="square" rtlCol="0">
            <a:spAutoFit/>
          </a:bodyPr>
          <a:lstStyle/>
          <a:p>
            <a:r>
              <a:rPr lang="en-GB" sz="2800" dirty="0"/>
              <a:t>Thread</a:t>
            </a:r>
          </a:p>
        </p:txBody>
      </p:sp>
      <p:sp>
        <p:nvSpPr>
          <p:cNvPr id="53" name="TextBox 52"/>
          <p:cNvSpPr txBox="1"/>
          <p:nvPr/>
        </p:nvSpPr>
        <p:spPr>
          <a:xfrm>
            <a:off x="3780686" y="2102031"/>
            <a:ext cx="1574800" cy="523220"/>
          </a:xfrm>
          <a:prstGeom prst="rect">
            <a:avLst/>
          </a:prstGeom>
          <a:noFill/>
        </p:spPr>
        <p:txBody>
          <a:bodyPr wrap="square" rtlCol="0">
            <a:spAutoFit/>
          </a:bodyPr>
          <a:lstStyle/>
          <a:p>
            <a:r>
              <a:rPr lang="en-GB" sz="2800" dirty="0"/>
              <a:t>Modbus</a:t>
            </a:r>
          </a:p>
        </p:txBody>
      </p:sp>
      <p:sp>
        <p:nvSpPr>
          <p:cNvPr id="54" name="TextBox 53"/>
          <p:cNvSpPr txBox="1"/>
          <p:nvPr/>
        </p:nvSpPr>
        <p:spPr>
          <a:xfrm>
            <a:off x="4099723" y="2551243"/>
            <a:ext cx="1910080" cy="523220"/>
          </a:xfrm>
          <a:prstGeom prst="rect">
            <a:avLst/>
          </a:prstGeom>
          <a:noFill/>
        </p:spPr>
        <p:txBody>
          <a:bodyPr wrap="square" rtlCol="0">
            <a:spAutoFit/>
          </a:bodyPr>
          <a:lstStyle/>
          <a:p>
            <a:r>
              <a:rPr lang="en-GB" sz="2800" dirty="0"/>
              <a:t>MQTT</a:t>
            </a:r>
          </a:p>
        </p:txBody>
      </p:sp>
      <p:sp>
        <p:nvSpPr>
          <p:cNvPr id="55" name="TextBox 54"/>
          <p:cNvSpPr txBox="1"/>
          <p:nvPr/>
        </p:nvSpPr>
        <p:spPr>
          <a:xfrm>
            <a:off x="3514661" y="1687214"/>
            <a:ext cx="1574800" cy="523220"/>
          </a:xfrm>
          <a:prstGeom prst="rect">
            <a:avLst/>
          </a:prstGeom>
          <a:noFill/>
        </p:spPr>
        <p:txBody>
          <a:bodyPr wrap="square" rtlCol="0">
            <a:spAutoFit/>
          </a:bodyPr>
          <a:lstStyle/>
          <a:p>
            <a:r>
              <a:rPr lang="en-GB" sz="2800" dirty="0"/>
              <a:t>M-Bus</a:t>
            </a:r>
          </a:p>
        </p:txBody>
      </p:sp>
      <p:sp>
        <p:nvSpPr>
          <p:cNvPr id="56" name="TextBox 55"/>
          <p:cNvSpPr txBox="1"/>
          <p:nvPr/>
        </p:nvSpPr>
        <p:spPr>
          <a:xfrm>
            <a:off x="4429125" y="2986439"/>
            <a:ext cx="1574800" cy="523220"/>
          </a:xfrm>
          <a:prstGeom prst="rect">
            <a:avLst/>
          </a:prstGeom>
          <a:noFill/>
        </p:spPr>
        <p:txBody>
          <a:bodyPr wrap="square" rtlCol="0">
            <a:spAutoFit/>
          </a:bodyPr>
          <a:lstStyle/>
          <a:p>
            <a:r>
              <a:rPr lang="en-GB" sz="2800" dirty="0" err="1"/>
              <a:t>Neul</a:t>
            </a:r>
            <a:endParaRPr lang="en-GB" sz="2800" dirty="0"/>
          </a:p>
        </p:txBody>
      </p:sp>
      <p:sp>
        <p:nvSpPr>
          <p:cNvPr id="57" name="TextBox 56"/>
          <p:cNvSpPr txBox="1"/>
          <p:nvPr/>
        </p:nvSpPr>
        <p:spPr>
          <a:xfrm>
            <a:off x="9076817" y="1762820"/>
            <a:ext cx="2357120" cy="523220"/>
          </a:xfrm>
          <a:prstGeom prst="rect">
            <a:avLst/>
          </a:prstGeom>
          <a:noFill/>
        </p:spPr>
        <p:txBody>
          <a:bodyPr wrap="square" rtlCol="0">
            <a:spAutoFit/>
          </a:bodyPr>
          <a:lstStyle/>
          <a:p>
            <a:r>
              <a:rPr lang="en-GB" sz="2800" dirty="0"/>
              <a:t>6LoWPAN</a:t>
            </a:r>
          </a:p>
        </p:txBody>
      </p:sp>
      <p:sp>
        <p:nvSpPr>
          <p:cNvPr id="58" name="TextBox 57"/>
          <p:cNvSpPr txBox="1"/>
          <p:nvPr/>
        </p:nvSpPr>
        <p:spPr>
          <a:xfrm>
            <a:off x="7958836" y="3986142"/>
            <a:ext cx="1574800" cy="523220"/>
          </a:xfrm>
          <a:prstGeom prst="rect">
            <a:avLst/>
          </a:prstGeom>
          <a:noFill/>
        </p:spPr>
        <p:txBody>
          <a:bodyPr wrap="square" rtlCol="0">
            <a:spAutoFit/>
          </a:bodyPr>
          <a:lstStyle/>
          <a:p>
            <a:r>
              <a:rPr lang="en-GB" sz="2800" dirty="0"/>
              <a:t>WAMP</a:t>
            </a:r>
          </a:p>
        </p:txBody>
      </p:sp>
      <p:sp>
        <p:nvSpPr>
          <p:cNvPr id="59" name="TextBox 58"/>
          <p:cNvSpPr txBox="1"/>
          <p:nvPr/>
        </p:nvSpPr>
        <p:spPr>
          <a:xfrm>
            <a:off x="8285099" y="4419403"/>
            <a:ext cx="2175510" cy="523220"/>
          </a:xfrm>
          <a:prstGeom prst="rect">
            <a:avLst/>
          </a:prstGeom>
          <a:noFill/>
        </p:spPr>
        <p:txBody>
          <a:bodyPr wrap="square" rtlCol="0">
            <a:spAutoFit/>
          </a:bodyPr>
          <a:lstStyle/>
          <a:p>
            <a:r>
              <a:rPr lang="en-GB" sz="2800" dirty="0" err="1"/>
              <a:t>Websockets</a:t>
            </a:r>
            <a:endParaRPr lang="en-GB" sz="2800" dirty="0"/>
          </a:p>
        </p:txBody>
      </p:sp>
      <p:sp>
        <p:nvSpPr>
          <p:cNvPr id="60" name="TextBox 59"/>
          <p:cNvSpPr txBox="1"/>
          <p:nvPr/>
        </p:nvSpPr>
        <p:spPr>
          <a:xfrm>
            <a:off x="8555609" y="4865823"/>
            <a:ext cx="1574800" cy="523220"/>
          </a:xfrm>
          <a:prstGeom prst="rect">
            <a:avLst/>
          </a:prstGeom>
          <a:noFill/>
        </p:spPr>
        <p:txBody>
          <a:bodyPr wrap="square" rtlCol="0">
            <a:spAutoFit/>
          </a:bodyPr>
          <a:lstStyle/>
          <a:p>
            <a:r>
              <a:rPr lang="en-GB" sz="2800" dirty="0"/>
              <a:t>XMPP</a:t>
            </a:r>
          </a:p>
        </p:txBody>
      </p:sp>
      <p:sp>
        <p:nvSpPr>
          <p:cNvPr id="61" name="TextBox 60"/>
          <p:cNvSpPr txBox="1"/>
          <p:nvPr/>
        </p:nvSpPr>
        <p:spPr>
          <a:xfrm>
            <a:off x="8758574" y="5217995"/>
            <a:ext cx="1574800" cy="523220"/>
          </a:xfrm>
          <a:prstGeom prst="rect">
            <a:avLst/>
          </a:prstGeom>
          <a:noFill/>
        </p:spPr>
        <p:txBody>
          <a:bodyPr wrap="square" rtlCol="0">
            <a:spAutoFit/>
          </a:bodyPr>
          <a:lstStyle/>
          <a:p>
            <a:r>
              <a:rPr lang="en-GB" sz="2800" dirty="0" err="1"/>
              <a:t>Zigbee</a:t>
            </a:r>
            <a:endParaRPr lang="en-GB" sz="2800" dirty="0"/>
          </a:p>
        </p:txBody>
      </p:sp>
      <p:sp>
        <p:nvSpPr>
          <p:cNvPr id="62" name="TextBox 61"/>
          <p:cNvSpPr txBox="1"/>
          <p:nvPr/>
        </p:nvSpPr>
        <p:spPr>
          <a:xfrm>
            <a:off x="8842247" y="1257871"/>
            <a:ext cx="1574800" cy="523220"/>
          </a:xfrm>
          <a:prstGeom prst="rect">
            <a:avLst/>
          </a:prstGeom>
          <a:noFill/>
        </p:spPr>
        <p:txBody>
          <a:bodyPr wrap="square" rtlCol="0">
            <a:spAutoFit/>
          </a:bodyPr>
          <a:lstStyle/>
          <a:p>
            <a:r>
              <a:rPr lang="en-GB" sz="2800" dirty="0"/>
              <a:t>Z-Wave</a:t>
            </a:r>
          </a:p>
        </p:txBody>
      </p:sp>
      <p:sp>
        <p:nvSpPr>
          <p:cNvPr id="63" name="TextBox 62"/>
          <p:cNvSpPr txBox="1"/>
          <p:nvPr/>
        </p:nvSpPr>
        <p:spPr>
          <a:xfrm>
            <a:off x="9528202" y="2079922"/>
            <a:ext cx="2357120" cy="523220"/>
          </a:xfrm>
          <a:prstGeom prst="rect">
            <a:avLst/>
          </a:prstGeom>
          <a:noFill/>
        </p:spPr>
        <p:txBody>
          <a:bodyPr wrap="square" rtlCol="0">
            <a:spAutoFit/>
          </a:bodyPr>
          <a:lstStyle/>
          <a:p>
            <a:r>
              <a:rPr lang="en-GB" sz="2800" dirty="0"/>
              <a:t>…….</a:t>
            </a:r>
          </a:p>
        </p:txBody>
      </p:sp>
    </p:spTree>
    <p:extLst>
      <p:ext uri="{BB962C8B-B14F-4D97-AF65-F5344CB8AC3E}">
        <p14:creationId xmlns:p14="http://schemas.microsoft.com/office/powerpoint/2010/main" val="1878080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20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60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100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140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180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220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260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300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340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380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4000"/>
                                  </p:stCondLst>
                                  <p:childTnLst>
                                    <p:set>
                                      <p:cBhvr>
                                        <p:cTn id="28" dur="1" fill="hold">
                                          <p:stCondLst>
                                            <p:cond delay="0"/>
                                          </p:stCondLst>
                                        </p:cTn>
                                        <p:tgtEl>
                                          <p:spTgt spid="55"/>
                                        </p:tgtEl>
                                        <p:attrNameLst>
                                          <p:attrName>style.visibility</p:attrName>
                                        </p:attrNameLst>
                                      </p:cBhvr>
                                      <p:to>
                                        <p:strVal val="visible"/>
                                      </p:to>
                                    </p:set>
                                  </p:childTnLst>
                                </p:cTn>
                              </p:par>
                              <p:par>
                                <p:cTn id="29" presetID="1" presetClass="entr" presetSubtype="0" fill="hold" grpId="0" nodeType="withEffect">
                                  <p:stCondLst>
                                    <p:cond delay="4300"/>
                                  </p:stCondLst>
                                  <p:childTnLst>
                                    <p:set>
                                      <p:cBhvr>
                                        <p:cTn id="30" dur="1" fill="hold">
                                          <p:stCondLst>
                                            <p:cond delay="0"/>
                                          </p:stCondLst>
                                        </p:cTn>
                                        <p:tgtEl>
                                          <p:spTgt spid="53"/>
                                        </p:tgtEl>
                                        <p:attrNameLst>
                                          <p:attrName>style.visibility</p:attrName>
                                        </p:attrNameLst>
                                      </p:cBhvr>
                                      <p:to>
                                        <p:strVal val="visible"/>
                                      </p:to>
                                    </p:set>
                                  </p:childTnLst>
                                </p:cTn>
                              </p:par>
                              <p:par>
                                <p:cTn id="31" presetID="1" presetClass="entr" presetSubtype="0" fill="hold" grpId="0" nodeType="withEffect">
                                  <p:stCondLst>
                                    <p:cond delay="4600"/>
                                  </p:stCondLst>
                                  <p:childTnLst>
                                    <p:set>
                                      <p:cBhvr>
                                        <p:cTn id="32" dur="1" fill="hold">
                                          <p:stCondLst>
                                            <p:cond delay="0"/>
                                          </p:stCondLst>
                                        </p:cTn>
                                        <p:tgtEl>
                                          <p:spTgt spid="54"/>
                                        </p:tgtEl>
                                        <p:attrNameLst>
                                          <p:attrName>style.visibility</p:attrName>
                                        </p:attrNameLst>
                                      </p:cBhvr>
                                      <p:to>
                                        <p:strVal val="visible"/>
                                      </p:to>
                                    </p:set>
                                  </p:childTnLst>
                                </p:cTn>
                              </p:par>
                              <p:par>
                                <p:cTn id="33" presetID="1" presetClass="entr" presetSubtype="0" fill="hold" grpId="0" nodeType="withEffect">
                                  <p:stCondLst>
                                    <p:cond delay="4900"/>
                                  </p:stCondLst>
                                  <p:childTnLst>
                                    <p:set>
                                      <p:cBhvr>
                                        <p:cTn id="34" dur="1" fill="hold">
                                          <p:stCondLst>
                                            <p:cond delay="0"/>
                                          </p:stCondLst>
                                        </p:cTn>
                                        <p:tgtEl>
                                          <p:spTgt spid="56"/>
                                        </p:tgtEl>
                                        <p:attrNameLst>
                                          <p:attrName>style.visibility</p:attrName>
                                        </p:attrNameLst>
                                      </p:cBhvr>
                                      <p:to>
                                        <p:strVal val="visible"/>
                                      </p:to>
                                    </p:set>
                                  </p:childTnLst>
                                </p:cTn>
                              </p:par>
                              <p:par>
                                <p:cTn id="35" presetID="1" presetClass="entr" presetSubtype="0" fill="hold" grpId="0" nodeType="withEffect">
                                  <p:stCondLst>
                                    <p:cond delay="520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550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grpId="0" nodeType="withEffect">
                                  <p:stCondLst>
                                    <p:cond delay="580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grpId="0" nodeType="withEffect">
                                  <p:stCondLst>
                                    <p:cond delay="610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grpId="0" nodeType="withEffect">
                                  <p:stCondLst>
                                    <p:cond delay="6400"/>
                                  </p:stCondLst>
                                  <p:childTnLst>
                                    <p:set>
                                      <p:cBhvr>
                                        <p:cTn id="44" dur="1" fill="hold">
                                          <p:stCondLst>
                                            <p:cond delay="0"/>
                                          </p:stCondLst>
                                        </p:cTn>
                                        <p:tgtEl>
                                          <p:spTgt spid="28"/>
                                        </p:tgtEl>
                                        <p:attrNameLst>
                                          <p:attrName>style.visibility</p:attrName>
                                        </p:attrNameLst>
                                      </p:cBhvr>
                                      <p:to>
                                        <p:strVal val="visible"/>
                                      </p:to>
                                    </p:set>
                                  </p:childTnLst>
                                </p:cTn>
                              </p:par>
                              <p:par>
                                <p:cTn id="45" presetID="1" presetClass="entr" presetSubtype="0" fill="hold" grpId="0" nodeType="withEffect">
                                  <p:stCondLst>
                                    <p:cond delay="700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grpId="0" nodeType="withEffect">
                                  <p:stCondLst>
                                    <p:cond delay="7200"/>
                                  </p:stCondLst>
                                  <p:childTnLst>
                                    <p:set>
                                      <p:cBhvr>
                                        <p:cTn id="48" dur="1" fill="hold">
                                          <p:stCondLst>
                                            <p:cond delay="0"/>
                                          </p:stCondLst>
                                        </p:cTn>
                                        <p:tgtEl>
                                          <p:spTgt spid="30"/>
                                        </p:tgtEl>
                                        <p:attrNameLst>
                                          <p:attrName>style.visibility</p:attrName>
                                        </p:attrNameLst>
                                      </p:cBhvr>
                                      <p:to>
                                        <p:strVal val="visible"/>
                                      </p:to>
                                    </p:set>
                                  </p:childTnLst>
                                </p:cTn>
                              </p:par>
                              <p:par>
                                <p:cTn id="49" presetID="1" presetClass="entr" presetSubtype="0" fill="hold" grpId="0" nodeType="withEffect">
                                  <p:stCondLst>
                                    <p:cond delay="7400"/>
                                  </p:stCondLst>
                                  <p:childTnLst>
                                    <p:set>
                                      <p:cBhvr>
                                        <p:cTn id="50" dur="1" fill="hold">
                                          <p:stCondLst>
                                            <p:cond delay="0"/>
                                          </p:stCondLst>
                                        </p:cTn>
                                        <p:tgtEl>
                                          <p:spTgt spid="31"/>
                                        </p:tgtEl>
                                        <p:attrNameLst>
                                          <p:attrName>style.visibility</p:attrName>
                                        </p:attrNameLst>
                                      </p:cBhvr>
                                      <p:to>
                                        <p:strVal val="visible"/>
                                      </p:to>
                                    </p:set>
                                  </p:childTnLst>
                                </p:cTn>
                              </p:par>
                              <p:par>
                                <p:cTn id="51" presetID="1" presetClass="entr" presetSubtype="0" fill="hold" grpId="0" nodeType="withEffect">
                                  <p:stCondLst>
                                    <p:cond delay="7600"/>
                                  </p:stCondLst>
                                  <p:childTnLst>
                                    <p:set>
                                      <p:cBhvr>
                                        <p:cTn id="52" dur="1" fill="hold">
                                          <p:stCondLst>
                                            <p:cond delay="0"/>
                                          </p:stCondLst>
                                        </p:cTn>
                                        <p:tgtEl>
                                          <p:spTgt spid="32"/>
                                        </p:tgtEl>
                                        <p:attrNameLst>
                                          <p:attrName>style.visibility</p:attrName>
                                        </p:attrNameLst>
                                      </p:cBhvr>
                                      <p:to>
                                        <p:strVal val="visible"/>
                                      </p:to>
                                    </p:set>
                                  </p:childTnLst>
                                </p:cTn>
                              </p:par>
                              <p:par>
                                <p:cTn id="53" presetID="1" presetClass="entr" presetSubtype="0" fill="hold" grpId="0" nodeType="withEffect">
                                  <p:stCondLst>
                                    <p:cond delay="7800"/>
                                  </p:stCondLst>
                                  <p:childTnLst>
                                    <p:set>
                                      <p:cBhvr>
                                        <p:cTn id="54" dur="1" fill="hold">
                                          <p:stCondLst>
                                            <p:cond delay="0"/>
                                          </p:stCondLst>
                                        </p:cTn>
                                        <p:tgtEl>
                                          <p:spTgt spid="43"/>
                                        </p:tgtEl>
                                        <p:attrNameLst>
                                          <p:attrName>style.visibility</p:attrName>
                                        </p:attrNameLst>
                                      </p:cBhvr>
                                      <p:to>
                                        <p:strVal val="visible"/>
                                      </p:to>
                                    </p:set>
                                  </p:childTnLst>
                                </p:cTn>
                              </p:par>
                              <p:par>
                                <p:cTn id="55" presetID="1" presetClass="entr" presetSubtype="0" fill="hold" grpId="0" nodeType="withEffect">
                                  <p:stCondLst>
                                    <p:cond delay="8000"/>
                                  </p:stCondLst>
                                  <p:childTnLst>
                                    <p:set>
                                      <p:cBhvr>
                                        <p:cTn id="56" dur="1" fill="hold">
                                          <p:stCondLst>
                                            <p:cond delay="0"/>
                                          </p:stCondLst>
                                        </p:cTn>
                                        <p:tgtEl>
                                          <p:spTgt spid="44"/>
                                        </p:tgtEl>
                                        <p:attrNameLst>
                                          <p:attrName>style.visibility</p:attrName>
                                        </p:attrNameLst>
                                      </p:cBhvr>
                                      <p:to>
                                        <p:strVal val="visible"/>
                                      </p:to>
                                    </p:set>
                                  </p:childTnLst>
                                </p:cTn>
                              </p:par>
                              <p:par>
                                <p:cTn id="57" presetID="1" presetClass="entr" presetSubtype="0" fill="hold" grpId="0" nodeType="withEffect">
                                  <p:stCondLst>
                                    <p:cond delay="8200"/>
                                  </p:stCondLst>
                                  <p:childTnLst>
                                    <p:set>
                                      <p:cBhvr>
                                        <p:cTn id="58" dur="1" fill="hold">
                                          <p:stCondLst>
                                            <p:cond delay="0"/>
                                          </p:stCondLst>
                                        </p:cTn>
                                        <p:tgtEl>
                                          <p:spTgt spid="58"/>
                                        </p:tgtEl>
                                        <p:attrNameLst>
                                          <p:attrName>style.visibility</p:attrName>
                                        </p:attrNameLst>
                                      </p:cBhvr>
                                      <p:to>
                                        <p:strVal val="visible"/>
                                      </p:to>
                                    </p:set>
                                  </p:childTnLst>
                                </p:cTn>
                              </p:par>
                              <p:par>
                                <p:cTn id="59" presetID="1" presetClass="entr" presetSubtype="0" fill="hold" grpId="0" nodeType="withEffect">
                                  <p:stCondLst>
                                    <p:cond delay="8400"/>
                                  </p:stCondLst>
                                  <p:childTnLst>
                                    <p:set>
                                      <p:cBhvr>
                                        <p:cTn id="60" dur="1" fill="hold">
                                          <p:stCondLst>
                                            <p:cond delay="0"/>
                                          </p:stCondLst>
                                        </p:cTn>
                                        <p:tgtEl>
                                          <p:spTgt spid="59"/>
                                        </p:tgtEl>
                                        <p:attrNameLst>
                                          <p:attrName>style.visibility</p:attrName>
                                        </p:attrNameLst>
                                      </p:cBhvr>
                                      <p:to>
                                        <p:strVal val="visible"/>
                                      </p:to>
                                    </p:set>
                                  </p:childTnLst>
                                </p:cTn>
                              </p:par>
                              <p:par>
                                <p:cTn id="61" presetID="1" presetClass="entr" presetSubtype="0" fill="hold" grpId="0" nodeType="withEffect">
                                  <p:stCondLst>
                                    <p:cond delay="8600"/>
                                  </p:stCondLst>
                                  <p:childTnLst>
                                    <p:set>
                                      <p:cBhvr>
                                        <p:cTn id="62" dur="1" fill="hold">
                                          <p:stCondLst>
                                            <p:cond delay="0"/>
                                          </p:stCondLst>
                                        </p:cTn>
                                        <p:tgtEl>
                                          <p:spTgt spid="60"/>
                                        </p:tgtEl>
                                        <p:attrNameLst>
                                          <p:attrName>style.visibility</p:attrName>
                                        </p:attrNameLst>
                                      </p:cBhvr>
                                      <p:to>
                                        <p:strVal val="visible"/>
                                      </p:to>
                                    </p:set>
                                  </p:childTnLst>
                                </p:cTn>
                              </p:par>
                              <p:par>
                                <p:cTn id="63" presetID="1" presetClass="entr" presetSubtype="0" fill="hold" grpId="0" nodeType="withEffect">
                                  <p:stCondLst>
                                    <p:cond delay="8800"/>
                                  </p:stCondLst>
                                  <p:childTnLst>
                                    <p:set>
                                      <p:cBhvr>
                                        <p:cTn id="64" dur="1" fill="hold">
                                          <p:stCondLst>
                                            <p:cond delay="0"/>
                                          </p:stCondLst>
                                        </p:cTn>
                                        <p:tgtEl>
                                          <p:spTgt spid="61"/>
                                        </p:tgtEl>
                                        <p:attrNameLst>
                                          <p:attrName>style.visibility</p:attrName>
                                        </p:attrNameLst>
                                      </p:cBhvr>
                                      <p:to>
                                        <p:strVal val="visible"/>
                                      </p:to>
                                    </p:set>
                                  </p:childTnLst>
                                </p:cTn>
                              </p:par>
                              <p:par>
                                <p:cTn id="65" presetID="1" presetClass="entr" presetSubtype="0" fill="hold" grpId="0" nodeType="withEffect">
                                  <p:stCondLst>
                                    <p:cond delay="9000"/>
                                  </p:stCondLst>
                                  <p:childTnLst>
                                    <p:set>
                                      <p:cBhvr>
                                        <p:cTn id="66" dur="1" fill="hold">
                                          <p:stCondLst>
                                            <p:cond delay="0"/>
                                          </p:stCondLst>
                                        </p:cTn>
                                        <p:tgtEl>
                                          <p:spTgt spid="62"/>
                                        </p:tgtEl>
                                        <p:attrNameLst>
                                          <p:attrName>style.visibility</p:attrName>
                                        </p:attrNameLst>
                                      </p:cBhvr>
                                      <p:to>
                                        <p:strVal val="visible"/>
                                      </p:to>
                                    </p:set>
                                  </p:childTnLst>
                                </p:cTn>
                              </p:par>
                              <p:par>
                                <p:cTn id="67" presetID="1" presetClass="entr" presetSubtype="0" fill="hold" grpId="0" nodeType="withEffect">
                                  <p:stCondLst>
                                    <p:cond delay="9100"/>
                                  </p:stCondLst>
                                  <p:childTnLst>
                                    <p:set>
                                      <p:cBhvr>
                                        <p:cTn id="68" dur="1" fill="hold">
                                          <p:stCondLst>
                                            <p:cond delay="0"/>
                                          </p:stCondLst>
                                        </p:cTn>
                                        <p:tgtEl>
                                          <p:spTgt spid="57"/>
                                        </p:tgtEl>
                                        <p:attrNameLst>
                                          <p:attrName>style.visibility</p:attrName>
                                        </p:attrNameLst>
                                      </p:cBhvr>
                                      <p:to>
                                        <p:strVal val="visible"/>
                                      </p:to>
                                    </p:set>
                                  </p:childTnLst>
                                </p:cTn>
                              </p:par>
                              <p:par>
                                <p:cTn id="69" presetID="1" presetClass="entr" presetSubtype="0" fill="hold" grpId="0" nodeType="withEffect">
                                  <p:stCondLst>
                                    <p:cond delay="9200"/>
                                  </p:stCondLst>
                                  <p:childTnLst>
                                    <p:set>
                                      <p:cBhvr>
                                        <p:cTn id="70"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43" grpId="0"/>
      <p:bldP spid="44" grpId="0"/>
      <p:bldP spid="53" grpId="0"/>
      <p:bldP spid="54" grpId="0"/>
      <p:bldP spid="55" grpId="0"/>
      <p:bldP spid="56" grpId="0"/>
      <p:bldP spid="57" grpId="0"/>
      <p:bldP spid="58" grpId="0"/>
      <p:bldP spid="59" grpId="0"/>
      <p:bldP spid="60" grpId="0"/>
      <p:bldP spid="61" grpId="0"/>
      <p:bldP spid="62" grpId="0"/>
      <p:bldP spid="6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Lightweight Protocols</a:t>
            </a:r>
          </a:p>
        </p:txBody>
      </p:sp>
      <p:sp>
        <p:nvSpPr>
          <p:cNvPr id="3" name="Content Placeholder 2"/>
          <p:cNvSpPr>
            <a:spLocks noGrp="1"/>
          </p:cNvSpPr>
          <p:nvPr>
            <p:ph idx="1"/>
          </p:nvPr>
        </p:nvSpPr>
        <p:spPr>
          <a:xfrm>
            <a:off x="609600" y="1524000"/>
            <a:ext cx="5812715" cy="4132949"/>
          </a:xfrm>
        </p:spPr>
        <p:txBody>
          <a:bodyPr>
            <a:normAutofit fontScale="77500" lnSpcReduction="20000"/>
          </a:bodyPr>
          <a:lstStyle/>
          <a:p>
            <a:pPr marL="0" indent="0">
              <a:buNone/>
            </a:pPr>
            <a:endParaRPr lang="en-GB" dirty="0"/>
          </a:p>
          <a:p>
            <a:pPr marL="0" indent="0">
              <a:buNone/>
            </a:pPr>
            <a:r>
              <a:rPr lang="en-GB" dirty="0"/>
              <a:t>Small</a:t>
            </a:r>
          </a:p>
          <a:p>
            <a:pPr marL="0" indent="0">
              <a:buNone/>
            </a:pPr>
            <a:endParaRPr lang="en-GB" dirty="0"/>
          </a:p>
          <a:p>
            <a:pPr marL="0" indent="0">
              <a:buNone/>
            </a:pPr>
            <a:r>
              <a:rPr lang="en-GB" dirty="0"/>
              <a:t>Speedy </a:t>
            </a:r>
          </a:p>
          <a:p>
            <a:pPr marL="0" indent="0">
              <a:buNone/>
            </a:pPr>
            <a:endParaRPr lang="en-GB" dirty="0"/>
          </a:p>
          <a:p>
            <a:pPr marL="0" indent="0">
              <a:buNone/>
            </a:pPr>
            <a:r>
              <a:rPr lang="en-GB" dirty="0"/>
              <a:t>Steadfast</a:t>
            </a:r>
          </a:p>
          <a:p>
            <a:pPr marL="0" indent="0">
              <a:buNone/>
            </a:pPr>
            <a:endParaRPr lang="en-GB" dirty="0"/>
          </a:p>
          <a:p>
            <a:pPr marL="0" indent="0">
              <a:buNone/>
            </a:pPr>
            <a:r>
              <a:rPr lang="en-GB" dirty="0"/>
              <a:t>Scalable</a:t>
            </a:r>
          </a:p>
          <a:p>
            <a:pPr marL="0" indent="0">
              <a:buNone/>
            </a:pPr>
            <a:endParaRPr lang="en-GB" dirty="0"/>
          </a:p>
          <a:p>
            <a:pPr marL="0" indent="0">
              <a:buNone/>
            </a:pPr>
            <a:r>
              <a:rPr lang="en-GB" dirty="0"/>
              <a:t>Supported</a:t>
            </a:r>
          </a:p>
          <a:p>
            <a:pPr marL="0" indent="0">
              <a:buNone/>
            </a:pPr>
            <a:endParaRPr lang="en-GB" dirty="0"/>
          </a:p>
          <a:p>
            <a:pPr marL="0" indent="0">
              <a:buNone/>
            </a:pPr>
            <a:r>
              <a:rPr lang="en-GB" dirty="0"/>
              <a:t>Secure</a:t>
            </a:r>
          </a:p>
          <a:p>
            <a:endParaRPr lang="en-GB" dirty="0"/>
          </a:p>
          <a:p>
            <a:pPr marL="0" indent="0">
              <a:buNone/>
            </a:pPr>
            <a:r>
              <a:rPr lang="en-GB" dirty="0"/>
              <a:t>Differing goals to traditional Control protocols</a:t>
            </a:r>
          </a:p>
        </p:txBody>
      </p:sp>
      <p:grpSp>
        <p:nvGrpSpPr>
          <p:cNvPr id="4" name="Group 3"/>
          <p:cNvGrpSpPr/>
          <p:nvPr/>
        </p:nvGrpSpPr>
        <p:grpSpPr>
          <a:xfrm>
            <a:off x="6574503" y="-1474898"/>
            <a:ext cx="4193365" cy="1643176"/>
            <a:chOff x="6574503" y="-1474898"/>
            <a:chExt cx="4193365" cy="1643176"/>
          </a:xfrm>
        </p:grpSpPr>
        <p:pic>
          <p:nvPicPr>
            <p:cNvPr id="5" name="Picture 4"/>
            <p:cNvPicPr>
              <a:picLocks noChangeAspect="1"/>
            </p:cNvPicPr>
            <p:nvPr/>
          </p:nvPicPr>
          <p:blipFill>
            <a:blip r:embed="rId3"/>
            <a:stretch>
              <a:fillRect/>
            </a:stretch>
          </p:blipFill>
          <p:spPr>
            <a:xfrm>
              <a:off x="9005005" y="-1474898"/>
              <a:ext cx="1762863" cy="681490"/>
            </a:xfrm>
            <a:prstGeom prst="rect">
              <a:avLst/>
            </a:prstGeom>
          </p:spPr>
        </p:pic>
        <p:pic>
          <p:nvPicPr>
            <p:cNvPr id="6" name="Picture 5"/>
            <p:cNvPicPr>
              <a:picLocks noChangeAspect="1"/>
            </p:cNvPicPr>
            <p:nvPr/>
          </p:nvPicPr>
          <p:blipFill>
            <a:blip r:embed="rId4"/>
            <a:stretch>
              <a:fillRect/>
            </a:stretch>
          </p:blipFill>
          <p:spPr>
            <a:xfrm>
              <a:off x="6574503" y="-1433284"/>
              <a:ext cx="1999255" cy="598262"/>
            </a:xfrm>
            <a:prstGeom prst="rect">
              <a:avLst/>
            </a:prstGeom>
          </p:spPr>
        </p:pic>
        <p:pic>
          <p:nvPicPr>
            <p:cNvPr id="4098" name="Picture 2" descr="Image result for amq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31713" y="-835022"/>
              <a:ext cx="2006600" cy="1003300"/>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descr="Image result for theresa ma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5752" y="1723115"/>
            <a:ext cx="2340684" cy="2925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0420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28000" decel="26000" fill="hold" nodeType="clickEffect">
                                  <p:stCondLst>
                                    <p:cond delay="0"/>
                                  </p:stCondLst>
                                  <p:childTnLst>
                                    <p:animMotion origin="layout" path="M 2.08333E-6 -1.11111E-6 L 0.0026 0.27546 " pathEditMode="relative" rAng="0" ptsTypes="AA">
                                      <p:cBhvr>
                                        <p:cTn id="6" dur="2000" fill="hold"/>
                                        <p:tgtEl>
                                          <p:spTgt spid="4"/>
                                        </p:tgtEl>
                                        <p:attrNameLst>
                                          <p:attrName>ppt_x</p:attrName>
                                          <p:attrName>ppt_y</p:attrName>
                                        </p:attrNameLst>
                                      </p:cBhvr>
                                      <p:rCtr x="130" y="13773"/>
                                    </p:animMotion>
                                  </p:childTnLst>
                                </p:cTn>
                              </p:par>
                            </p:childTnLst>
                          </p:cTn>
                        </p:par>
                        <p:par>
                          <p:cTn id="7" fill="hold">
                            <p:stCondLst>
                              <p:cond delay="2000"/>
                            </p:stCondLst>
                            <p:childTnLst>
                              <p:par>
                                <p:cTn id="8" presetID="42" presetClass="path" presetSubtype="0" accel="20000" decel="23000" fill="hold" nodeType="afterEffect">
                                  <p:stCondLst>
                                    <p:cond delay="0"/>
                                  </p:stCondLst>
                                  <p:childTnLst>
                                    <p:animMotion origin="layout" path="M -3.75E-6 -1.85185E-6 L 0.00144 0.81343 " pathEditMode="relative" rAng="0" ptsTypes="AA">
                                      <p:cBhvr>
                                        <p:cTn id="9" dur="2000" fill="hold"/>
                                        <p:tgtEl>
                                          <p:spTgt spid="1026"/>
                                        </p:tgtEl>
                                        <p:attrNameLst>
                                          <p:attrName>ppt_x</p:attrName>
                                          <p:attrName>ppt_y</p:attrName>
                                        </p:attrNameLst>
                                      </p:cBhvr>
                                      <p:rCtr x="65" y="40671"/>
                                    </p:animMotion>
                                  </p:childTnLst>
                                </p:cTn>
                              </p:par>
                              <p:par>
                                <p:cTn id="10" presetID="42" presetClass="path" presetSubtype="0" accel="50000" decel="50000" fill="hold" nodeType="withEffect">
                                  <p:stCondLst>
                                    <p:cond delay="0"/>
                                  </p:stCondLst>
                                  <p:childTnLst>
                                    <p:animMotion origin="layout" path="M 0.0026 0.27546 L 0.00364 0.55949 " pathEditMode="relative" rAng="0" ptsTypes="AA">
                                      <p:cBhvr>
                                        <p:cTn id="11" dur="2000" fill="hold"/>
                                        <p:tgtEl>
                                          <p:spTgt spid="4"/>
                                        </p:tgtEl>
                                        <p:attrNameLst>
                                          <p:attrName>ppt_x</p:attrName>
                                          <p:attrName>ppt_y</p:attrName>
                                        </p:attrNameLst>
                                      </p:cBhvr>
                                      <p:rCtr x="-13" y="14190"/>
                                    </p:animMotion>
                                  </p:childTnLst>
                                </p:cTn>
                              </p:par>
                              <p:par>
                                <p:cTn id="12" presetID="1" presetClass="entr" presetSubtype="0"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
                                            <p:txEl>
                                              <p:pRg st="7" end="7"/>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
                                            <p:txEl>
                                              <p:pRg st="9" end="9"/>
                                            </p:txEl>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
                                            <p:txEl>
                                              <p:pRg st="11" end="11"/>
                                            </p:txEl>
                                          </p:spTgt>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MQTT</a:t>
            </a:r>
          </a:p>
        </p:txBody>
      </p:sp>
      <p:sp>
        <p:nvSpPr>
          <p:cNvPr id="3" name="Text Placeholder 2"/>
          <p:cNvSpPr>
            <a:spLocks noGrp="1"/>
          </p:cNvSpPr>
          <p:nvPr>
            <p:ph type="body" idx="1"/>
          </p:nvPr>
        </p:nvSpPr>
        <p:spPr>
          <a:xfrm>
            <a:off x="912674" y="3102646"/>
            <a:ext cx="3007685" cy="1209127"/>
          </a:xfrm>
        </p:spPr>
        <p:txBody>
          <a:bodyPr/>
          <a:lstStyle/>
          <a:p>
            <a:r>
              <a:rPr lang="en-GB" dirty="0"/>
              <a:t>The featherweight</a:t>
            </a:r>
          </a:p>
        </p:txBody>
      </p:sp>
    </p:spTree>
    <p:extLst>
      <p:ext uri="{BB962C8B-B14F-4D97-AF65-F5344CB8AC3E}">
        <p14:creationId xmlns:p14="http://schemas.microsoft.com/office/powerpoint/2010/main" val="267233861"/>
      </p:ext>
    </p:extLst>
  </p:cSld>
  <p:clrMapOvr>
    <a:masterClrMapping/>
  </p:clrMapOvr>
</p:sld>
</file>

<file path=ppt/theme/theme1.xml><?xml version="1.0" encoding="utf-8"?>
<a:theme xmlns:a="http://schemas.openxmlformats.org/drawingml/2006/main" name="2_Office Theme">
  <a:themeElements>
    <a:clrScheme name="Custom 2">
      <a:dk1>
        <a:sysClr val="windowText" lastClr="000000"/>
      </a:dk1>
      <a:lt1>
        <a:sysClr val="window" lastClr="FFFFFF"/>
      </a:lt1>
      <a:dk2>
        <a:srgbClr val="003E51"/>
      </a:dk2>
      <a:lt2>
        <a:srgbClr val="EEECE1"/>
      </a:lt2>
      <a:accent1>
        <a:srgbClr val="0088CE"/>
      </a:accent1>
      <a:accent2>
        <a:srgbClr val="59CBE8"/>
      </a:accent2>
      <a:accent3>
        <a:srgbClr val="003E51"/>
      </a:accent3>
      <a:accent4>
        <a:srgbClr val="5A5A5A"/>
      </a:accent4>
      <a:accent5>
        <a:srgbClr val="0047BB"/>
      </a:accent5>
      <a:accent6>
        <a:srgbClr val="008EAA"/>
      </a:accent6>
      <a:hlink>
        <a:srgbClr val="59CBE8"/>
      </a:hlink>
      <a:folHlink>
        <a:srgbClr val="0088C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18329</TotalTime>
  <Words>7086</Words>
  <Application>Microsoft Office PowerPoint</Application>
  <PresentationFormat>Widescreen</PresentationFormat>
  <Paragraphs>849</Paragraphs>
  <Slides>46</Slides>
  <Notes>41</Notes>
  <HiddenSlides>1</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46</vt:i4>
      </vt:variant>
    </vt:vector>
  </HeadingPairs>
  <TitlesOfParts>
    <vt:vector size="50" baseType="lpstr">
      <vt:lpstr>Arial</vt:lpstr>
      <vt:lpstr>Calibri</vt:lpstr>
      <vt:lpstr>Wingdings</vt:lpstr>
      <vt:lpstr>2_Office Theme</vt:lpstr>
      <vt:lpstr>PowerPoint Presentation</vt:lpstr>
      <vt:lpstr>IOT Connectivity</vt:lpstr>
      <vt:lpstr>Introduction</vt:lpstr>
      <vt:lpstr>IOT Ecosystem</vt:lpstr>
      <vt:lpstr>The Age of Microservices</vt:lpstr>
      <vt:lpstr>New Challenges</vt:lpstr>
      <vt:lpstr>A Plethora of Data Protocols and Technologies</vt:lpstr>
      <vt:lpstr>Lightweight Protocols</vt:lpstr>
      <vt:lpstr>MQTT</vt:lpstr>
      <vt:lpstr>So What is it? </vt:lpstr>
      <vt:lpstr>Many possible configurations</vt:lpstr>
      <vt:lpstr>Quality of Service</vt:lpstr>
      <vt:lpstr>Retained Messages</vt:lpstr>
      <vt:lpstr>Last Will &amp; Testament</vt:lpstr>
      <vt:lpstr>Authentication and Security</vt:lpstr>
      <vt:lpstr>Simple Protocol</vt:lpstr>
      <vt:lpstr>Libraries and Brokers</vt:lpstr>
      <vt:lpstr>Dashboard Apps</vt:lpstr>
      <vt:lpstr>The N4 MQTT Driver</vt:lpstr>
      <vt:lpstr>About the Niagara Driver</vt:lpstr>
      <vt:lpstr>Configuration Demo</vt:lpstr>
      <vt:lpstr>Pros and Cons</vt:lpstr>
      <vt:lpstr>JSON Schemas</vt:lpstr>
      <vt:lpstr>CoAP</vt:lpstr>
      <vt:lpstr>CoAP – Constrained Application Protocol</vt:lpstr>
      <vt:lpstr>CoAP REST</vt:lpstr>
      <vt:lpstr>CoAP Other Features</vt:lpstr>
      <vt:lpstr>CoAP Use Case</vt:lpstr>
      <vt:lpstr>PowerPoint Presentation</vt:lpstr>
      <vt:lpstr>AMQP</vt:lpstr>
      <vt:lpstr>AMQP</vt:lpstr>
      <vt:lpstr>AMQP Exchange Behaviour</vt:lpstr>
      <vt:lpstr>AMQP - Topologies</vt:lpstr>
      <vt:lpstr>AMQP - Topologies</vt:lpstr>
      <vt:lpstr>Flow Control</vt:lpstr>
      <vt:lpstr>AMQP – Other features</vt:lpstr>
      <vt:lpstr>Libraries and Brokers</vt:lpstr>
      <vt:lpstr>PowerPoint Presentation</vt:lpstr>
      <vt:lpstr>What about HTTP Slash Slash?</vt:lpstr>
      <vt:lpstr>Travelling (Tridium) Salesman</vt:lpstr>
      <vt:lpstr>PowerPoint Presentation</vt:lpstr>
      <vt:lpstr>Micros Driver</vt:lpstr>
      <vt:lpstr>Demo</vt:lpstr>
      <vt:lpstr>Demo</vt:lpstr>
      <vt:lpstr>Demo</vt:lpstr>
      <vt:lpstr>‘Real World’ Use Cases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Dodd, Nicholas</dc:creator>
  <cp:lastModifiedBy>Jackson, Andrew</cp:lastModifiedBy>
  <cp:revision>378</cp:revision>
  <dcterms:created xsi:type="dcterms:W3CDTF">2018-03-09T12:03:41Z</dcterms:created>
  <dcterms:modified xsi:type="dcterms:W3CDTF">2018-04-23T15:42:57Z</dcterms:modified>
</cp:coreProperties>
</file>